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1" r:id="rId4"/>
  </p:sldMasterIdLst>
  <p:notesMasterIdLst>
    <p:notesMasterId r:id="rId23"/>
  </p:notesMasterIdLst>
  <p:sldIdLst>
    <p:sldId id="397" r:id="rId5"/>
    <p:sldId id="440" r:id="rId6"/>
    <p:sldId id="441" r:id="rId7"/>
    <p:sldId id="400" r:id="rId8"/>
    <p:sldId id="442" r:id="rId9"/>
    <p:sldId id="436" r:id="rId10"/>
    <p:sldId id="411" r:id="rId11"/>
    <p:sldId id="415" r:id="rId12"/>
    <p:sldId id="430" r:id="rId13"/>
    <p:sldId id="431" r:id="rId14"/>
    <p:sldId id="432" r:id="rId15"/>
    <p:sldId id="419" r:id="rId16"/>
    <p:sldId id="257" r:id="rId17"/>
    <p:sldId id="259" r:id="rId18"/>
    <p:sldId id="262" r:id="rId19"/>
    <p:sldId id="439" r:id="rId20"/>
    <p:sldId id="435" r:id="rId21"/>
    <p:sldId id="421" r:id="rId22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E5F4512A-E315-4C7E-B73E-B3FFB826E4EA}">
          <p14:sldIdLst>
            <p14:sldId id="397"/>
          </p14:sldIdLst>
        </p14:section>
        <p14:section name="Programme Facts" id="{D853882F-16C8-4E82-B493-AD055BBA59D7}">
          <p14:sldIdLst>
            <p14:sldId id="440"/>
            <p14:sldId id="441"/>
            <p14:sldId id="400"/>
            <p14:sldId id="442"/>
            <p14:sldId id="436"/>
          </p14:sldIdLst>
        </p14:section>
        <p14:section name="Results" id="{B872919B-4502-496A-BA46-5BF9EF2AC3A4}">
          <p14:sldIdLst>
            <p14:sldId id="411"/>
          </p14:sldIdLst>
        </p14:section>
        <p14:section name="PA1" id="{3E008D6C-B63D-4DCA-BB53-25E5C31D6C9A}">
          <p14:sldIdLst>
            <p14:sldId id="415"/>
          </p14:sldIdLst>
        </p14:section>
        <p14:section name="PA2" id="{4EA63FEC-670C-4A3D-B464-89ED94469518}">
          <p14:sldIdLst>
            <p14:sldId id="430"/>
          </p14:sldIdLst>
        </p14:section>
        <p14:section name="PA3" id="{573F9CF2-3654-4F57-8553-C528E98A2288}">
          <p14:sldIdLst>
            <p14:sldId id="431"/>
          </p14:sldIdLst>
        </p14:section>
        <p14:section name="PA4" id="{91898C11-E7C2-44EF-BABD-424B09136D10}">
          <p14:sldIdLst>
            <p14:sldId id="432"/>
          </p14:sldIdLst>
        </p14:section>
        <p14:section name="Visibility" id="{CCC87195-C82B-44A8-A9B8-C82875B8DE0E}">
          <p14:sldIdLst>
            <p14:sldId id="419"/>
          </p14:sldIdLst>
        </p14:section>
        <p14:section name="21-27" id="{906E723D-E5FF-4693-8365-808970D62E71}">
          <p14:sldIdLst>
            <p14:sldId id="257"/>
            <p14:sldId id="259"/>
            <p14:sldId id="262"/>
            <p14:sldId id="439"/>
            <p14:sldId id="435"/>
          </p14:sldIdLst>
        </p14:section>
        <p14:section name="End" id="{2080F24D-DF2F-4CCA-A5E3-81970589404B}">
          <p14:sldIdLst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57"/>
    <a:srgbClr val="EB6647"/>
    <a:srgbClr val="8AAF37"/>
    <a:srgbClr val="259B8D"/>
    <a:srgbClr val="003399"/>
    <a:srgbClr val="16BED0"/>
    <a:srgbClr val="7F3E98"/>
    <a:srgbClr val="98C222"/>
    <a:srgbClr val="BEF2F8"/>
    <a:srgbClr val="A1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88741" autoAdjust="0"/>
  </p:normalViewPr>
  <p:slideViewPr>
    <p:cSldViewPr snapToGrid="0" showGuides="1">
      <p:cViewPr varScale="1">
        <p:scale>
          <a:sx n="99" d="100"/>
          <a:sy n="99" d="100"/>
        </p:scale>
        <p:origin x="564" y="84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Projektni prijedlozi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PA1</c:v>
                </c:pt>
                <c:pt idx="1">
                  <c:v>PA2</c:v>
                </c:pt>
                <c:pt idx="2">
                  <c:v>PA3</c:v>
                </c:pt>
                <c:pt idx="3">
                  <c:v>PA4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83</c:v>
                </c:pt>
                <c:pt idx="2">
                  <c:v>72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6-471F-9F2E-CFE96E256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Odabrani projekti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PA1</c:v>
                </c:pt>
                <c:pt idx="1">
                  <c:v>PA2</c:v>
                </c:pt>
                <c:pt idx="2">
                  <c:v>PA3</c:v>
                </c:pt>
                <c:pt idx="3">
                  <c:v>PA4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14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6-471F-9F2E-CFE96E256F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78099807"/>
        <c:axId val="178100287"/>
      </c:barChart>
      <c:catAx>
        <c:axId val="178099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78100287"/>
        <c:crosses val="autoZero"/>
        <c:auto val="1"/>
        <c:lblAlgn val="ctr"/>
        <c:lblOffset val="100"/>
        <c:noMultiLvlLbl val="0"/>
      </c:catAx>
      <c:valAx>
        <c:axId val="178100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09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910F2-1204-4745-BD30-C9EC231D7F3D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24EDFE-50A4-438F-B965-AB05D214ECD5}">
      <dgm:prSet phldrT="[Text]" custT="1"/>
      <dgm:spPr>
        <a:solidFill>
          <a:srgbClr val="EB6647"/>
        </a:solidFill>
      </dgm:spPr>
      <dgm:t>
        <a:bodyPr/>
        <a:lstStyle/>
        <a:p>
          <a:r>
            <a:rPr lang="hr-HR" sz="2400" b="1"/>
            <a:t>PA1</a:t>
          </a:r>
        </a:p>
        <a:p>
          <a:r>
            <a:rPr lang="hr-HR" sz="1900"/>
            <a:t>Poboljšanje kvalitete javnozdravstvenih i socijalnih usluga</a:t>
          </a:r>
          <a:endParaRPr lang="en-US" sz="1900"/>
        </a:p>
      </dgm:t>
    </dgm:pt>
    <dgm:pt modelId="{1F77F4DF-8F51-4CB3-8F02-989B508808B0}" type="parTrans" cxnId="{40E0F91B-F113-4FFC-9984-EA8C59BDD59F}">
      <dgm:prSet/>
      <dgm:spPr/>
      <dgm:t>
        <a:bodyPr/>
        <a:lstStyle/>
        <a:p>
          <a:endParaRPr lang="en-US"/>
        </a:p>
      </dgm:t>
    </dgm:pt>
    <dgm:pt modelId="{0BB6A293-C906-4372-B322-1E9DF74D529F}" type="sibTrans" cxnId="{40E0F91B-F113-4FFC-9984-EA8C59BDD59F}">
      <dgm:prSet/>
      <dgm:spPr/>
      <dgm:t>
        <a:bodyPr/>
        <a:lstStyle/>
        <a:p>
          <a:endParaRPr lang="en-US"/>
        </a:p>
      </dgm:t>
    </dgm:pt>
    <dgm:pt modelId="{9EF90BC3-C509-45F3-81DC-FDEA7F237C55}">
      <dgm:prSet phldrT="[Text]" custT="1"/>
      <dgm:spPr>
        <a:solidFill>
          <a:srgbClr val="98C222"/>
        </a:solidFill>
      </dgm:spPr>
      <dgm:t>
        <a:bodyPr/>
        <a:lstStyle/>
        <a:p>
          <a:r>
            <a:rPr lang="hr-HR" sz="2400" b="1"/>
            <a:t>PA2</a:t>
          </a:r>
          <a:r>
            <a:rPr lang="hr-HR" sz="1900"/>
            <a:t> </a:t>
          </a:r>
        </a:p>
        <a:p>
          <a:r>
            <a:rPr lang="hr-HR" sz="1900"/>
            <a:t>Zaštita okoliša i bioraznolikosti, prevencija rizika i promicanje održive energije</a:t>
          </a:r>
          <a:endParaRPr lang="en-US" sz="1900"/>
        </a:p>
      </dgm:t>
    </dgm:pt>
    <dgm:pt modelId="{85DA5E36-51E8-4366-90FE-159890A9F28B}" type="parTrans" cxnId="{29143D87-2C58-473C-B3D5-536D799668B8}">
      <dgm:prSet/>
      <dgm:spPr/>
      <dgm:t>
        <a:bodyPr/>
        <a:lstStyle/>
        <a:p>
          <a:endParaRPr lang="en-US"/>
        </a:p>
      </dgm:t>
    </dgm:pt>
    <dgm:pt modelId="{B0714FDA-1DDA-4026-9159-1A7DF7FCF9DE}" type="sibTrans" cxnId="{29143D87-2C58-473C-B3D5-536D799668B8}">
      <dgm:prSet/>
      <dgm:spPr/>
      <dgm:t>
        <a:bodyPr/>
        <a:lstStyle/>
        <a:p>
          <a:endParaRPr lang="en-US"/>
        </a:p>
      </dgm:t>
    </dgm:pt>
    <dgm:pt modelId="{222FEBE2-0C73-4F98-AB84-393A750BE389}">
      <dgm:prSet phldrT="[Text]" custT="1"/>
      <dgm:spPr>
        <a:solidFill>
          <a:srgbClr val="7F3E98"/>
        </a:solidFill>
      </dgm:spPr>
      <dgm:t>
        <a:bodyPr/>
        <a:lstStyle/>
        <a:p>
          <a:r>
            <a:rPr lang="hr-HR" sz="2400" b="1"/>
            <a:t>PA3</a:t>
          </a:r>
        </a:p>
        <a:p>
          <a:r>
            <a:rPr lang="hr-HR" sz="1900"/>
            <a:t>Razvoj turizma i očuvanje prirodne i kulturne baštine</a:t>
          </a:r>
        </a:p>
      </dgm:t>
    </dgm:pt>
    <dgm:pt modelId="{9323B7A7-C1FC-4924-9908-0D820B5BC4DE}" type="parTrans" cxnId="{A5A7EA99-CF34-439A-881F-D9CAD9809786}">
      <dgm:prSet/>
      <dgm:spPr/>
      <dgm:t>
        <a:bodyPr/>
        <a:lstStyle/>
        <a:p>
          <a:endParaRPr lang="en-US"/>
        </a:p>
      </dgm:t>
    </dgm:pt>
    <dgm:pt modelId="{2ECB5485-2903-426C-B70F-E69BEFFA7870}" type="sibTrans" cxnId="{A5A7EA99-CF34-439A-881F-D9CAD9809786}">
      <dgm:prSet/>
      <dgm:spPr/>
      <dgm:t>
        <a:bodyPr/>
        <a:lstStyle/>
        <a:p>
          <a:endParaRPr lang="en-US"/>
        </a:p>
      </dgm:t>
    </dgm:pt>
    <dgm:pt modelId="{7567428F-12EB-464D-BCDD-EF9F35EE500D}">
      <dgm:prSet phldrT="[Text]" custT="1"/>
      <dgm:spPr>
        <a:solidFill>
          <a:srgbClr val="16BED0"/>
        </a:solidFill>
      </dgm:spPr>
      <dgm:t>
        <a:bodyPr/>
        <a:lstStyle/>
        <a:p>
          <a:r>
            <a:rPr lang="hr-HR" sz="2400" b="1"/>
            <a:t>PA4 </a:t>
          </a:r>
        </a:p>
        <a:p>
          <a:r>
            <a:rPr lang="hr-HR" sz="1900"/>
            <a:t>Poboljšanje konkurentnosti i poslovnog okruženja</a:t>
          </a:r>
          <a:endParaRPr lang="en-US" sz="1900"/>
        </a:p>
      </dgm:t>
    </dgm:pt>
    <dgm:pt modelId="{EFE651BE-DC6F-4B00-9EA1-CD8080F6CC30}" type="parTrans" cxnId="{4969BD96-2A2B-4A6B-85F7-E00464ED7A95}">
      <dgm:prSet/>
      <dgm:spPr/>
      <dgm:t>
        <a:bodyPr/>
        <a:lstStyle/>
        <a:p>
          <a:endParaRPr lang="en-US"/>
        </a:p>
      </dgm:t>
    </dgm:pt>
    <dgm:pt modelId="{9ABDDDD9-51DF-4D6A-BCD7-F52C2CC108D6}" type="sibTrans" cxnId="{4969BD96-2A2B-4A6B-85F7-E00464ED7A95}">
      <dgm:prSet/>
      <dgm:spPr/>
      <dgm:t>
        <a:bodyPr/>
        <a:lstStyle/>
        <a:p>
          <a:endParaRPr lang="en-US"/>
        </a:p>
      </dgm:t>
    </dgm:pt>
    <dgm:pt modelId="{C48416D6-CD41-434B-AA52-C5193F170CD2}" type="pres">
      <dgm:prSet presAssocID="{3B3910F2-1204-4745-BD30-C9EC231D7F3D}" presName="matrix" presStyleCnt="0">
        <dgm:presLayoutVars>
          <dgm:chMax val="1"/>
          <dgm:dir/>
          <dgm:resizeHandles val="exact"/>
        </dgm:presLayoutVars>
      </dgm:prSet>
      <dgm:spPr/>
    </dgm:pt>
    <dgm:pt modelId="{C0FBD190-9E55-4991-95C8-71733E615F3C}" type="pres">
      <dgm:prSet presAssocID="{3B3910F2-1204-4745-BD30-C9EC231D7F3D}" presName="axisShape" presStyleLbl="bgShp" presStyleIdx="0" presStyleCnt="1"/>
      <dgm:spPr/>
    </dgm:pt>
    <dgm:pt modelId="{5EC45EB2-F446-4EB5-B324-AE98CA0591CE}" type="pres">
      <dgm:prSet presAssocID="{3B3910F2-1204-4745-BD30-C9EC231D7F3D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70334EA-855A-424E-B42A-DB2179A4F85E}" type="pres">
      <dgm:prSet presAssocID="{3B3910F2-1204-4745-BD30-C9EC231D7F3D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67057C4-BAC8-486B-B39D-69FEEE8DD4A5}" type="pres">
      <dgm:prSet presAssocID="{3B3910F2-1204-4745-BD30-C9EC231D7F3D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465797-3512-40BE-9ADF-A257C468D48A}" type="pres">
      <dgm:prSet presAssocID="{3B3910F2-1204-4745-BD30-C9EC231D7F3D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0E0F91B-F113-4FFC-9984-EA8C59BDD59F}" srcId="{3B3910F2-1204-4745-BD30-C9EC231D7F3D}" destId="{7024EDFE-50A4-438F-B965-AB05D214ECD5}" srcOrd="0" destOrd="0" parTransId="{1F77F4DF-8F51-4CB3-8F02-989B508808B0}" sibTransId="{0BB6A293-C906-4372-B322-1E9DF74D529F}"/>
    <dgm:cxn modelId="{85010722-787F-4F10-A296-BAFC01853401}" type="presOf" srcId="{222FEBE2-0C73-4F98-AB84-393A750BE389}" destId="{167057C4-BAC8-486B-B39D-69FEEE8DD4A5}" srcOrd="0" destOrd="0" presId="urn:microsoft.com/office/officeart/2005/8/layout/matrix2"/>
    <dgm:cxn modelId="{DAF47A59-7E27-4D2C-96FD-6E96D12E2F4C}" type="presOf" srcId="{7024EDFE-50A4-438F-B965-AB05D214ECD5}" destId="{5EC45EB2-F446-4EB5-B324-AE98CA0591CE}" srcOrd="0" destOrd="0" presId="urn:microsoft.com/office/officeart/2005/8/layout/matrix2"/>
    <dgm:cxn modelId="{46D47485-1372-4B47-A2DC-FF23025B6802}" type="presOf" srcId="{9EF90BC3-C509-45F3-81DC-FDEA7F237C55}" destId="{670334EA-855A-424E-B42A-DB2179A4F85E}" srcOrd="0" destOrd="0" presId="urn:microsoft.com/office/officeart/2005/8/layout/matrix2"/>
    <dgm:cxn modelId="{29143D87-2C58-473C-B3D5-536D799668B8}" srcId="{3B3910F2-1204-4745-BD30-C9EC231D7F3D}" destId="{9EF90BC3-C509-45F3-81DC-FDEA7F237C55}" srcOrd="1" destOrd="0" parTransId="{85DA5E36-51E8-4366-90FE-159890A9F28B}" sibTransId="{B0714FDA-1DDA-4026-9159-1A7DF7FCF9DE}"/>
    <dgm:cxn modelId="{4969BD96-2A2B-4A6B-85F7-E00464ED7A95}" srcId="{3B3910F2-1204-4745-BD30-C9EC231D7F3D}" destId="{7567428F-12EB-464D-BCDD-EF9F35EE500D}" srcOrd="3" destOrd="0" parTransId="{EFE651BE-DC6F-4B00-9EA1-CD8080F6CC30}" sibTransId="{9ABDDDD9-51DF-4D6A-BCD7-F52C2CC108D6}"/>
    <dgm:cxn modelId="{A5A7EA99-CF34-439A-881F-D9CAD9809786}" srcId="{3B3910F2-1204-4745-BD30-C9EC231D7F3D}" destId="{222FEBE2-0C73-4F98-AB84-393A750BE389}" srcOrd="2" destOrd="0" parTransId="{9323B7A7-C1FC-4924-9908-0D820B5BC4DE}" sibTransId="{2ECB5485-2903-426C-B70F-E69BEFFA7870}"/>
    <dgm:cxn modelId="{CBB565AC-F4B0-483B-8164-7A367DAD1692}" type="presOf" srcId="{7567428F-12EB-464D-BCDD-EF9F35EE500D}" destId="{89465797-3512-40BE-9ADF-A257C468D48A}" srcOrd="0" destOrd="0" presId="urn:microsoft.com/office/officeart/2005/8/layout/matrix2"/>
    <dgm:cxn modelId="{FB5EA8B7-6176-4E5F-9B39-C10C64C0338A}" type="presOf" srcId="{3B3910F2-1204-4745-BD30-C9EC231D7F3D}" destId="{C48416D6-CD41-434B-AA52-C5193F170CD2}" srcOrd="0" destOrd="0" presId="urn:microsoft.com/office/officeart/2005/8/layout/matrix2"/>
    <dgm:cxn modelId="{EB461580-540E-45B5-89D7-B59C18620DE4}" type="presParOf" srcId="{C48416D6-CD41-434B-AA52-C5193F170CD2}" destId="{C0FBD190-9E55-4991-95C8-71733E615F3C}" srcOrd="0" destOrd="0" presId="urn:microsoft.com/office/officeart/2005/8/layout/matrix2"/>
    <dgm:cxn modelId="{C062C9DB-CB96-43ED-91D0-BBFAB5026AAB}" type="presParOf" srcId="{C48416D6-CD41-434B-AA52-C5193F170CD2}" destId="{5EC45EB2-F446-4EB5-B324-AE98CA0591CE}" srcOrd="1" destOrd="0" presId="urn:microsoft.com/office/officeart/2005/8/layout/matrix2"/>
    <dgm:cxn modelId="{920017DD-5875-40D4-B4DB-1266D263B4AB}" type="presParOf" srcId="{C48416D6-CD41-434B-AA52-C5193F170CD2}" destId="{670334EA-855A-424E-B42A-DB2179A4F85E}" srcOrd="2" destOrd="0" presId="urn:microsoft.com/office/officeart/2005/8/layout/matrix2"/>
    <dgm:cxn modelId="{8C359AE4-B60E-4B8F-8B40-92B0538D730B}" type="presParOf" srcId="{C48416D6-CD41-434B-AA52-C5193F170CD2}" destId="{167057C4-BAC8-486B-B39D-69FEEE8DD4A5}" srcOrd="3" destOrd="0" presId="urn:microsoft.com/office/officeart/2005/8/layout/matrix2"/>
    <dgm:cxn modelId="{A5B45A47-27E2-4461-B0B9-8A62E25E769D}" type="presParOf" srcId="{C48416D6-CD41-434B-AA52-C5193F170CD2}" destId="{89465797-3512-40BE-9ADF-A257C468D48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228C6-0BB6-44E8-AAD9-D3953D171FC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A9465B-C44F-4C48-914D-183478EFE43B}">
      <dgm:prSet custT="1"/>
      <dgm:spPr/>
      <dgm:t>
        <a:bodyPr/>
        <a:lstStyle/>
        <a:p>
          <a:r>
            <a:rPr lang="hr-HR" sz="2600" b="1" dirty="0"/>
            <a:t>30,9</a:t>
          </a:r>
          <a:r>
            <a:rPr lang="hr-HR" sz="2400" dirty="0"/>
            <a:t> </a:t>
          </a:r>
          <a:r>
            <a:rPr lang="hr-HR" sz="1800" dirty="0" err="1"/>
            <a:t>mil</a:t>
          </a:r>
          <a:r>
            <a:rPr lang="hr-HR" sz="1800" dirty="0"/>
            <a:t>. EUR</a:t>
          </a:r>
          <a:endParaRPr lang="en-US" sz="2400" dirty="0"/>
        </a:p>
      </dgm:t>
    </dgm:pt>
    <dgm:pt modelId="{F15A7696-D4C6-45CF-B47E-132ED845D7FB}" type="sibTrans" cxnId="{50560A3C-214C-4CBA-9946-6F73A8123F81}">
      <dgm:prSet/>
      <dgm:spPr/>
      <dgm:t>
        <a:bodyPr/>
        <a:lstStyle/>
        <a:p>
          <a:endParaRPr lang="en-US"/>
        </a:p>
      </dgm:t>
    </dgm:pt>
    <dgm:pt modelId="{1478F1C4-42A1-4B0A-B126-7F48431A9883}" type="parTrans" cxnId="{50560A3C-214C-4CBA-9946-6F73A8123F81}">
      <dgm:prSet/>
      <dgm:spPr/>
      <dgm:t>
        <a:bodyPr/>
        <a:lstStyle/>
        <a:p>
          <a:endParaRPr lang="en-US"/>
        </a:p>
      </dgm:t>
    </dgm:pt>
    <dgm:pt modelId="{FD5A694A-C8FE-4B80-8541-1BA3063FD07D}">
      <dgm:prSet phldrT="[Text]"/>
      <dgm:spPr/>
      <dgm:t>
        <a:bodyPr/>
        <a:lstStyle/>
        <a:p>
          <a:r>
            <a:rPr lang="hr-HR" b="1"/>
            <a:t>85</a:t>
          </a:r>
          <a:r>
            <a:rPr lang="hr-HR"/>
            <a:t>%</a:t>
          </a:r>
          <a:endParaRPr lang="en-US"/>
        </a:p>
      </dgm:t>
    </dgm:pt>
    <dgm:pt modelId="{F0AEA888-49A6-419D-9780-87C059E2B5A2}" type="sibTrans" cxnId="{8C674695-2AB3-4489-B546-3128EA0E2269}">
      <dgm:prSet/>
      <dgm:spPr/>
      <dgm:t>
        <a:bodyPr/>
        <a:lstStyle/>
        <a:p>
          <a:endParaRPr lang="en-US"/>
        </a:p>
      </dgm:t>
    </dgm:pt>
    <dgm:pt modelId="{51083AB3-D7F2-4411-93D4-2D560D2DA9FB}" type="parTrans" cxnId="{8C674695-2AB3-4489-B546-3128EA0E2269}">
      <dgm:prSet/>
      <dgm:spPr/>
      <dgm:t>
        <a:bodyPr/>
        <a:lstStyle/>
        <a:p>
          <a:endParaRPr lang="en-US"/>
        </a:p>
      </dgm:t>
    </dgm:pt>
    <dgm:pt modelId="{F7870093-B921-48AF-B8C4-75034BCCE01F}">
      <dgm:prSet phldrT="[Text]"/>
      <dgm:spPr/>
      <dgm:t>
        <a:bodyPr/>
        <a:lstStyle/>
        <a:p>
          <a:r>
            <a:rPr lang="hr-HR" b="1"/>
            <a:t>3</a:t>
          </a:r>
        </a:p>
      </dgm:t>
    </dgm:pt>
    <dgm:pt modelId="{77C09EA7-F3AF-43A4-9157-FD145EC4A255}" type="sibTrans" cxnId="{75C2E916-770A-41FA-A2BE-077B46EC23C8}">
      <dgm:prSet/>
      <dgm:spPr/>
      <dgm:t>
        <a:bodyPr/>
        <a:lstStyle/>
        <a:p>
          <a:endParaRPr lang="en-US"/>
        </a:p>
      </dgm:t>
    </dgm:pt>
    <dgm:pt modelId="{C17B626D-30A1-407C-860F-5EDB7950AD54}" type="parTrans" cxnId="{75C2E916-770A-41FA-A2BE-077B46EC23C8}">
      <dgm:prSet/>
      <dgm:spPr/>
      <dgm:t>
        <a:bodyPr/>
        <a:lstStyle/>
        <a:p>
          <a:endParaRPr lang="en-US"/>
        </a:p>
      </dgm:t>
    </dgm:pt>
    <dgm:pt modelId="{EFFBB1C3-9D98-41AC-A6E2-4E1D679D44AD}">
      <dgm:prSet phldrT="[Text]"/>
      <dgm:spPr/>
      <dgm:t>
        <a:bodyPr/>
        <a:lstStyle/>
        <a:p>
          <a:r>
            <a:rPr lang="hr-HR" b="1"/>
            <a:t>262</a:t>
          </a:r>
          <a:endParaRPr lang="en-US" b="1"/>
        </a:p>
      </dgm:t>
    </dgm:pt>
    <dgm:pt modelId="{0DAB1213-EA8C-4035-AF15-7914704547B9}" type="sibTrans" cxnId="{06D0B698-E47A-4A10-8432-71797995D16F}">
      <dgm:prSet/>
      <dgm:spPr/>
      <dgm:t>
        <a:bodyPr/>
        <a:lstStyle/>
        <a:p>
          <a:endParaRPr lang="en-US"/>
        </a:p>
      </dgm:t>
    </dgm:pt>
    <dgm:pt modelId="{E6C2A6EA-D90E-4106-81B2-799C558F781D}" type="parTrans" cxnId="{06D0B698-E47A-4A10-8432-71797995D16F}">
      <dgm:prSet/>
      <dgm:spPr/>
      <dgm:t>
        <a:bodyPr/>
        <a:lstStyle/>
        <a:p>
          <a:endParaRPr lang="en-US"/>
        </a:p>
      </dgm:t>
    </dgm:pt>
    <dgm:pt modelId="{71F5538D-2ACD-4B80-A29A-8574BEFC56D8}">
      <dgm:prSet/>
      <dgm:spPr/>
      <dgm:t>
        <a:bodyPr/>
        <a:lstStyle/>
        <a:p>
          <a:r>
            <a:rPr lang="hr-HR" b="1"/>
            <a:t>48</a:t>
          </a:r>
          <a:endParaRPr lang="en-US" b="1"/>
        </a:p>
      </dgm:t>
    </dgm:pt>
    <dgm:pt modelId="{5FC8DAFC-80FC-4802-8B77-ABB88CF5D481}" type="sibTrans" cxnId="{A4D541CB-FB27-4797-92DC-DF5C4654B4D7}">
      <dgm:prSet/>
      <dgm:spPr/>
      <dgm:t>
        <a:bodyPr/>
        <a:lstStyle/>
        <a:p>
          <a:endParaRPr lang="en-US"/>
        </a:p>
      </dgm:t>
    </dgm:pt>
    <dgm:pt modelId="{D889D3BD-BEDF-4668-A937-36A823CCEA26}" type="parTrans" cxnId="{A4D541CB-FB27-4797-92DC-DF5C4654B4D7}">
      <dgm:prSet/>
      <dgm:spPr/>
      <dgm:t>
        <a:bodyPr/>
        <a:lstStyle/>
        <a:p>
          <a:endParaRPr lang="en-US"/>
        </a:p>
      </dgm:t>
    </dgm:pt>
    <dgm:pt modelId="{DACC9F1D-FBE9-48A6-9110-2A4887E5D13C}">
      <dgm:prSet/>
      <dgm:spPr/>
      <dgm:t>
        <a:bodyPr/>
        <a:lstStyle/>
        <a:p>
          <a:r>
            <a:rPr lang="hr-HR" b="1"/>
            <a:t>179</a:t>
          </a:r>
          <a:endParaRPr lang="en-US" b="1"/>
        </a:p>
      </dgm:t>
    </dgm:pt>
    <dgm:pt modelId="{135FBBC9-1410-47E3-9DB6-2FAE44077283}" type="sibTrans" cxnId="{A1523961-2E39-4BFA-A4DC-1F054F7056F4}">
      <dgm:prSet/>
      <dgm:spPr/>
      <dgm:t>
        <a:bodyPr/>
        <a:lstStyle/>
        <a:p>
          <a:endParaRPr lang="en-US"/>
        </a:p>
      </dgm:t>
    </dgm:pt>
    <dgm:pt modelId="{77BD1945-9BB5-4A08-803C-CB45E5013C25}" type="parTrans" cxnId="{A1523961-2E39-4BFA-A4DC-1F054F7056F4}">
      <dgm:prSet/>
      <dgm:spPr/>
      <dgm:t>
        <a:bodyPr/>
        <a:lstStyle/>
        <a:p>
          <a:endParaRPr lang="en-US"/>
        </a:p>
      </dgm:t>
    </dgm:pt>
    <dgm:pt modelId="{15625D5D-78E6-4B86-8667-43665A43CD9B}">
      <dgm:prSet custT="1"/>
      <dgm:spPr/>
      <dgm:t>
        <a:bodyPr/>
        <a:lstStyle/>
        <a:p>
          <a:r>
            <a:rPr lang="hr-HR" sz="2600" b="1" dirty="0"/>
            <a:t>30,5 </a:t>
          </a:r>
          <a:r>
            <a:rPr lang="hr-HR" sz="1800" dirty="0" err="1"/>
            <a:t>mil</a:t>
          </a:r>
          <a:r>
            <a:rPr lang="hr-HR" sz="1800" dirty="0"/>
            <a:t>. EUR</a:t>
          </a:r>
          <a:endParaRPr lang="en-US" sz="2400" dirty="0"/>
        </a:p>
      </dgm:t>
    </dgm:pt>
    <dgm:pt modelId="{D3380805-622D-420E-9495-7995B8756C88}" type="sibTrans" cxnId="{9BBFDCE8-9436-470D-8567-194BBCE31244}">
      <dgm:prSet/>
      <dgm:spPr/>
      <dgm:t>
        <a:bodyPr/>
        <a:lstStyle/>
        <a:p>
          <a:endParaRPr lang="en-US"/>
        </a:p>
      </dgm:t>
    </dgm:pt>
    <dgm:pt modelId="{DEFE40B8-EF5A-446C-A641-805F15285E53}" type="parTrans" cxnId="{9BBFDCE8-9436-470D-8567-194BBCE31244}">
      <dgm:prSet/>
      <dgm:spPr/>
      <dgm:t>
        <a:bodyPr/>
        <a:lstStyle/>
        <a:p>
          <a:endParaRPr lang="en-US"/>
        </a:p>
      </dgm:t>
    </dgm:pt>
    <dgm:pt modelId="{2319BCC9-2211-4D1B-9D18-528BCB5BB5C1}">
      <dgm:prSet custT="1"/>
      <dgm:spPr/>
      <dgm:t>
        <a:bodyPr/>
        <a:lstStyle/>
        <a:p>
          <a:r>
            <a:rPr lang="hr-HR" sz="3200" b="1"/>
            <a:t>99%</a:t>
          </a:r>
          <a:endParaRPr lang="hr-HR" sz="3200" b="0"/>
        </a:p>
      </dgm:t>
    </dgm:pt>
    <dgm:pt modelId="{1881F43D-6E92-4B99-8EC6-CFFF2A430711}" type="sibTrans" cxnId="{074CF932-4D8D-41A4-8646-09D388F1547B}">
      <dgm:prSet/>
      <dgm:spPr/>
      <dgm:t>
        <a:bodyPr/>
        <a:lstStyle/>
        <a:p>
          <a:endParaRPr lang="en-US"/>
        </a:p>
      </dgm:t>
    </dgm:pt>
    <dgm:pt modelId="{7B1D97F1-BD88-49A4-B332-36D19E0D8FF6}" type="parTrans" cxnId="{074CF932-4D8D-41A4-8646-09D388F1547B}">
      <dgm:prSet/>
      <dgm:spPr/>
      <dgm:t>
        <a:bodyPr/>
        <a:lstStyle/>
        <a:p>
          <a:endParaRPr lang="en-US"/>
        </a:p>
      </dgm:t>
    </dgm:pt>
    <dgm:pt modelId="{FE0F112C-5E88-482E-912A-7F57CB119342}">
      <dgm:prSet/>
      <dgm:spPr/>
      <dgm:t>
        <a:bodyPr/>
        <a:lstStyle/>
        <a:p>
          <a:endParaRPr lang="en-US"/>
        </a:p>
      </dgm:t>
    </dgm:pt>
    <dgm:pt modelId="{D0FA9EF6-8BFE-44D1-9085-FC97765143F3}" type="parTrans" cxnId="{16ED89FE-DF3D-4C38-9D43-C2D62AE3DBF5}">
      <dgm:prSet/>
      <dgm:spPr/>
      <dgm:t>
        <a:bodyPr/>
        <a:lstStyle/>
        <a:p>
          <a:endParaRPr lang="en-US"/>
        </a:p>
      </dgm:t>
    </dgm:pt>
    <dgm:pt modelId="{ED602577-E941-472C-9A71-EC3832C1B584}" type="sibTrans" cxnId="{16ED89FE-DF3D-4C38-9D43-C2D62AE3DBF5}">
      <dgm:prSet/>
      <dgm:spPr/>
      <dgm:t>
        <a:bodyPr/>
        <a:lstStyle/>
        <a:p>
          <a:endParaRPr lang="en-US"/>
        </a:p>
      </dgm:t>
    </dgm:pt>
    <dgm:pt modelId="{DA69D55E-8F4B-417A-849D-1C6034CC72D1}" type="pres">
      <dgm:prSet presAssocID="{4E4228C6-0BB6-44E8-AAD9-D3953D171FC5}" presName="rootnode" presStyleCnt="0">
        <dgm:presLayoutVars>
          <dgm:chMax/>
          <dgm:chPref/>
          <dgm:dir/>
          <dgm:animLvl val="lvl"/>
        </dgm:presLayoutVars>
      </dgm:prSet>
      <dgm:spPr/>
    </dgm:pt>
    <dgm:pt modelId="{83E221B9-3B72-4FF5-8F61-EA369AFC2393}" type="pres">
      <dgm:prSet presAssocID="{51A9465B-C44F-4C48-914D-183478EFE43B}" presName="composite" presStyleCnt="0"/>
      <dgm:spPr/>
    </dgm:pt>
    <dgm:pt modelId="{586BA51E-27BF-473A-BE2B-8C83E16ACBA0}" type="pres">
      <dgm:prSet presAssocID="{51A9465B-C44F-4C48-914D-183478EFE43B}" presName="LShape" presStyleLbl="alignNode1" presStyleIdx="0" presStyleCnt="17" custLinFactNeighborX="871"/>
      <dgm:spPr/>
    </dgm:pt>
    <dgm:pt modelId="{F2E3657F-9710-4EA6-8B18-161BDF6A2247}" type="pres">
      <dgm:prSet presAssocID="{51A9465B-C44F-4C48-914D-183478EFE43B}" presName="ParentText" presStyleLbl="revTx" presStyleIdx="0" presStyleCnt="9" custScaleX="123607" custLinFactNeighborX="9598" custLinFactNeighborY="-7225">
        <dgm:presLayoutVars>
          <dgm:chMax val="0"/>
          <dgm:chPref val="0"/>
          <dgm:bulletEnabled val="1"/>
        </dgm:presLayoutVars>
      </dgm:prSet>
      <dgm:spPr/>
    </dgm:pt>
    <dgm:pt modelId="{5DD81D0E-900D-4049-998F-6B34FB70AA2F}" type="pres">
      <dgm:prSet presAssocID="{51A9465B-C44F-4C48-914D-183478EFE43B}" presName="Triangle" presStyleLbl="alignNode1" presStyleIdx="1" presStyleCnt="17"/>
      <dgm:spPr/>
    </dgm:pt>
    <dgm:pt modelId="{E0268C82-6484-487A-9F28-E4FB1E3C7203}" type="pres">
      <dgm:prSet presAssocID="{F15A7696-D4C6-45CF-B47E-132ED845D7FB}" presName="sibTrans" presStyleCnt="0"/>
      <dgm:spPr/>
    </dgm:pt>
    <dgm:pt modelId="{9D9C6EDE-806E-45E0-A5EB-F3F09095D353}" type="pres">
      <dgm:prSet presAssocID="{F15A7696-D4C6-45CF-B47E-132ED845D7FB}" presName="space" presStyleCnt="0"/>
      <dgm:spPr/>
    </dgm:pt>
    <dgm:pt modelId="{0B5EB1C8-6F1B-442D-A258-3F3B025C59B1}" type="pres">
      <dgm:prSet presAssocID="{FD5A694A-C8FE-4B80-8541-1BA3063FD07D}" presName="composite" presStyleCnt="0"/>
      <dgm:spPr/>
    </dgm:pt>
    <dgm:pt modelId="{94EF5592-4FB9-49AB-9BF6-4E8960049179}" type="pres">
      <dgm:prSet presAssocID="{FD5A694A-C8FE-4B80-8541-1BA3063FD07D}" presName="LShape" presStyleLbl="alignNode1" presStyleIdx="2" presStyleCnt="17"/>
      <dgm:spPr/>
    </dgm:pt>
    <dgm:pt modelId="{D89D8C5A-8442-47B3-B93B-EDDD2B2A17A0}" type="pres">
      <dgm:prSet presAssocID="{FD5A694A-C8FE-4B80-8541-1BA3063FD07D}" presName="ParentText" presStyleLbl="revTx" presStyleIdx="1" presStyleCnt="9" custLinFactNeighborX="-4718" custLinFactNeighborY="-9909">
        <dgm:presLayoutVars>
          <dgm:chMax val="0"/>
          <dgm:chPref val="0"/>
          <dgm:bulletEnabled val="1"/>
        </dgm:presLayoutVars>
      </dgm:prSet>
      <dgm:spPr/>
    </dgm:pt>
    <dgm:pt modelId="{17B89653-7572-46A5-AAF0-F43C4375A891}" type="pres">
      <dgm:prSet presAssocID="{FD5A694A-C8FE-4B80-8541-1BA3063FD07D}" presName="Triangle" presStyleLbl="alignNode1" presStyleIdx="3" presStyleCnt="17"/>
      <dgm:spPr/>
    </dgm:pt>
    <dgm:pt modelId="{0D0A9DD5-D00E-4045-8E6D-ECF470E990B9}" type="pres">
      <dgm:prSet presAssocID="{F0AEA888-49A6-419D-9780-87C059E2B5A2}" presName="sibTrans" presStyleCnt="0"/>
      <dgm:spPr/>
    </dgm:pt>
    <dgm:pt modelId="{4BACCF3C-8F9A-4B21-8DC9-AC5DDDAA2598}" type="pres">
      <dgm:prSet presAssocID="{F0AEA888-49A6-419D-9780-87C059E2B5A2}" presName="space" presStyleCnt="0"/>
      <dgm:spPr/>
    </dgm:pt>
    <dgm:pt modelId="{B59A95FC-311F-4637-98D1-E5BFE5AF2D91}" type="pres">
      <dgm:prSet presAssocID="{F7870093-B921-48AF-B8C4-75034BCCE01F}" presName="composite" presStyleCnt="0"/>
      <dgm:spPr/>
    </dgm:pt>
    <dgm:pt modelId="{D206FB57-1187-4337-BF8C-3D1E850A324E}" type="pres">
      <dgm:prSet presAssocID="{F7870093-B921-48AF-B8C4-75034BCCE01F}" presName="LShape" presStyleLbl="alignNode1" presStyleIdx="4" presStyleCnt="17"/>
      <dgm:spPr/>
    </dgm:pt>
    <dgm:pt modelId="{D57289EA-EE68-4D9F-96FA-07772DF70978}" type="pres">
      <dgm:prSet presAssocID="{F7870093-B921-48AF-B8C4-75034BCCE01F}" presName="ParentText" presStyleLbl="revTx" presStyleIdx="2" presStyleCnt="9" custLinFactNeighborX="-2846" custLinFactNeighborY="-5036">
        <dgm:presLayoutVars>
          <dgm:chMax val="0"/>
          <dgm:chPref val="0"/>
          <dgm:bulletEnabled val="1"/>
        </dgm:presLayoutVars>
      </dgm:prSet>
      <dgm:spPr/>
    </dgm:pt>
    <dgm:pt modelId="{9A8619D0-E5FE-45DA-9471-1B5006B3B13B}" type="pres">
      <dgm:prSet presAssocID="{F7870093-B921-48AF-B8C4-75034BCCE01F}" presName="Triangle" presStyleLbl="alignNode1" presStyleIdx="5" presStyleCnt="17"/>
      <dgm:spPr/>
    </dgm:pt>
    <dgm:pt modelId="{4F9C9D2D-0B1A-4AD3-8D70-DE183946A436}" type="pres">
      <dgm:prSet presAssocID="{77C09EA7-F3AF-43A4-9157-FD145EC4A255}" presName="sibTrans" presStyleCnt="0"/>
      <dgm:spPr/>
    </dgm:pt>
    <dgm:pt modelId="{F784805B-FAA0-4590-AC4F-C1D62017FE90}" type="pres">
      <dgm:prSet presAssocID="{77C09EA7-F3AF-43A4-9157-FD145EC4A255}" presName="space" presStyleCnt="0"/>
      <dgm:spPr/>
    </dgm:pt>
    <dgm:pt modelId="{0BC2068D-C274-4D77-B788-A7877B55FCE9}" type="pres">
      <dgm:prSet presAssocID="{EFFBB1C3-9D98-41AC-A6E2-4E1D679D44AD}" presName="composite" presStyleCnt="0"/>
      <dgm:spPr/>
    </dgm:pt>
    <dgm:pt modelId="{16BE20FA-DF49-49BE-B289-79A925B71F60}" type="pres">
      <dgm:prSet presAssocID="{EFFBB1C3-9D98-41AC-A6E2-4E1D679D44AD}" presName="LShape" presStyleLbl="alignNode1" presStyleIdx="6" presStyleCnt="17"/>
      <dgm:spPr/>
    </dgm:pt>
    <dgm:pt modelId="{0D8E452B-444D-4FCC-9C57-1F9AC02639EB}" type="pres">
      <dgm:prSet presAssocID="{EFFBB1C3-9D98-41AC-A6E2-4E1D679D44AD}" presName="ParentText" presStyleLbl="revTx" presStyleIdx="3" presStyleCnt="9" custLinFactNeighborX="-3066" custLinFactNeighborY="-1872">
        <dgm:presLayoutVars>
          <dgm:chMax val="0"/>
          <dgm:chPref val="0"/>
          <dgm:bulletEnabled val="1"/>
        </dgm:presLayoutVars>
      </dgm:prSet>
      <dgm:spPr/>
    </dgm:pt>
    <dgm:pt modelId="{EF202B45-CA3D-4D15-AA36-DA5CDD15BAC7}" type="pres">
      <dgm:prSet presAssocID="{EFFBB1C3-9D98-41AC-A6E2-4E1D679D44AD}" presName="Triangle" presStyleLbl="alignNode1" presStyleIdx="7" presStyleCnt="17"/>
      <dgm:spPr/>
    </dgm:pt>
    <dgm:pt modelId="{98E4D29F-CC76-4BF7-B090-C94C24435361}" type="pres">
      <dgm:prSet presAssocID="{0DAB1213-EA8C-4035-AF15-7914704547B9}" presName="sibTrans" presStyleCnt="0"/>
      <dgm:spPr/>
    </dgm:pt>
    <dgm:pt modelId="{0D155885-591A-4BC1-B4C9-FCE07E3787F0}" type="pres">
      <dgm:prSet presAssocID="{0DAB1213-EA8C-4035-AF15-7914704547B9}" presName="space" presStyleCnt="0"/>
      <dgm:spPr/>
    </dgm:pt>
    <dgm:pt modelId="{36C93BF0-1EAA-419D-9326-9C2B18858771}" type="pres">
      <dgm:prSet presAssocID="{71F5538D-2ACD-4B80-A29A-8574BEFC56D8}" presName="composite" presStyleCnt="0"/>
      <dgm:spPr/>
    </dgm:pt>
    <dgm:pt modelId="{4DA560FA-2E71-432E-B1CC-4FA6931A5872}" type="pres">
      <dgm:prSet presAssocID="{71F5538D-2ACD-4B80-A29A-8574BEFC56D8}" presName="LShape" presStyleLbl="alignNode1" presStyleIdx="8" presStyleCnt="17" custLinFactNeighborY="5312"/>
      <dgm:spPr/>
    </dgm:pt>
    <dgm:pt modelId="{C7658EE6-8F43-450B-B393-756F930D248F}" type="pres">
      <dgm:prSet presAssocID="{71F5538D-2ACD-4B80-A29A-8574BEFC56D8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FCB2BC8A-34FC-4BAC-AF40-250AAF740F42}" type="pres">
      <dgm:prSet presAssocID="{71F5538D-2ACD-4B80-A29A-8574BEFC56D8}" presName="Triangle" presStyleLbl="alignNode1" presStyleIdx="9" presStyleCnt="17"/>
      <dgm:spPr/>
    </dgm:pt>
    <dgm:pt modelId="{75CBD895-D0D7-424C-8DC5-213819EF8B43}" type="pres">
      <dgm:prSet presAssocID="{5FC8DAFC-80FC-4802-8B77-ABB88CF5D481}" presName="sibTrans" presStyleCnt="0"/>
      <dgm:spPr/>
    </dgm:pt>
    <dgm:pt modelId="{68ACD2EA-F1D9-4A03-BE8C-FBC338687F08}" type="pres">
      <dgm:prSet presAssocID="{5FC8DAFC-80FC-4802-8B77-ABB88CF5D481}" presName="space" presStyleCnt="0"/>
      <dgm:spPr/>
    </dgm:pt>
    <dgm:pt modelId="{04837F9E-97FB-4DDF-8B4F-8CC1E7DD116B}" type="pres">
      <dgm:prSet presAssocID="{2319BCC9-2211-4D1B-9D18-528BCB5BB5C1}" presName="composite" presStyleCnt="0"/>
      <dgm:spPr/>
    </dgm:pt>
    <dgm:pt modelId="{6D3FF386-19DF-45A9-868A-3A1578EC69FC}" type="pres">
      <dgm:prSet presAssocID="{2319BCC9-2211-4D1B-9D18-528BCB5BB5C1}" presName="LShape" presStyleLbl="alignNode1" presStyleIdx="10" presStyleCnt="17"/>
      <dgm:spPr/>
    </dgm:pt>
    <dgm:pt modelId="{8187DB0C-7D51-4019-B3AD-B9F6AAD2126C}" type="pres">
      <dgm:prSet presAssocID="{2319BCC9-2211-4D1B-9D18-528BCB5BB5C1}" presName="ParentText" presStyleLbl="revTx" presStyleIdx="5" presStyleCnt="9" custScaleX="99022" custScaleY="84534" custLinFactX="200000" custLinFactY="-21445" custLinFactNeighborX="201951" custLinFactNeighborY="-100000">
        <dgm:presLayoutVars>
          <dgm:chMax val="0"/>
          <dgm:chPref val="0"/>
          <dgm:bulletEnabled val="1"/>
        </dgm:presLayoutVars>
      </dgm:prSet>
      <dgm:spPr/>
    </dgm:pt>
    <dgm:pt modelId="{A99EFD4B-857D-4DA0-AF38-C4DC3F7E7B5D}" type="pres">
      <dgm:prSet presAssocID="{2319BCC9-2211-4D1B-9D18-528BCB5BB5C1}" presName="Triangle" presStyleLbl="alignNode1" presStyleIdx="11" presStyleCnt="17"/>
      <dgm:spPr/>
    </dgm:pt>
    <dgm:pt modelId="{98EC84EC-8A59-4F5B-93A4-CE6216DF04E6}" type="pres">
      <dgm:prSet presAssocID="{1881F43D-6E92-4B99-8EC6-CFFF2A430711}" presName="sibTrans" presStyleCnt="0"/>
      <dgm:spPr/>
    </dgm:pt>
    <dgm:pt modelId="{0322BCDD-3340-4C73-BF96-B3744ADDCACF}" type="pres">
      <dgm:prSet presAssocID="{1881F43D-6E92-4B99-8EC6-CFFF2A430711}" presName="space" presStyleCnt="0"/>
      <dgm:spPr/>
    </dgm:pt>
    <dgm:pt modelId="{2724F775-BE13-4759-AB46-1317EB23A620}" type="pres">
      <dgm:prSet presAssocID="{15625D5D-78E6-4B86-8667-43665A43CD9B}" presName="composite" presStyleCnt="0"/>
      <dgm:spPr/>
    </dgm:pt>
    <dgm:pt modelId="{F274744B-166D-4DE8-9EE5-167F18464B3B}" type="pres">
      <dgm:prSet presAssocID="{15625D5D-78E6-4B86-8667-43665A43CD9B}" presName="LShape" presStyleLbl="alignNode1" presStyleIdx="12" presStyleCnt="17"/>
      <dgm:spPr/>
    </dgm:pt>
    <dgm:pt modelId="{1A079A08-D420-40AE-816B-5FBE24295F17}" type="pres">
      <dgm:prSet presAssocID="{15625D5D-78E6-4B86-8667-43665A43CD9B}" presName="ParentText" presStyleLbl="revTx" presStyleIdx="6" presStyleCnt="9" custScaleX="135956" custLinFactX="38199" custLinFactNeighborX="100000" custLinFactNeighborY="-47502">
        <dgm:presLayoutVars>
          <dgm:chMax val="0"/>
          <dgm:chPref val="0"/>
          <dgm:bulletEnabled val="1"/>
        </dgm:presLayoutVars>
      </dgm:prSet>
      <dgm:spPr/>
    </dgm:pt>
    <dgm:pt modelId="{11849AB7-865F-4658-B28A-DB0A2A191F25}" type="pres">
      <dgm:prSet presAssocID="{15625D5D-78E6-4B86-8667-43665A43CD9B}" presName="Triangle" presStyleLbl="alignNode1" presStyleIdx="13" presStyleCnt="17"/>
      <dgm:spPr/>
    </dgm:pt>
    <dgm:pt modelId="{B9CD8363-3AE4-471E-BE11-6092CB40B1A4}" type="pres">
      <dgm:prSet presAssocID="{D3380805-622D-420E-9495-7995B8756C88}" presName="sibTrans" presStyleCnt="0"/>
      <dgm:spPr/>
    </dgm:pt>
    <dgm:pt modelId="{EB395DC9-42BC-4E57-84E1-2EF8F59D89D6}" type="pres">
      <dgm:prSet presAssocID="{D3380805-622D-420E-9495-7995B8756C88}" presName="space" presStyleCnt="0"/>
      <dgm:spPr/>
    </dgm:pt>
    <dgm:pt modelId="{C7A6477E-F764-4F10-8266-55FCE68811B0}" type="pres">
      <dgm:prSet presAssocID="{DACC9F1D-FBE9-48A6-9110-2A4887E5D13C}" presName="composite" presStyleCnt="0"/>
      <dgm:spPr/>
    </dgm:pt>
    <dgm:pt modelId="{C6CFA98B-DF6F-47EF-8C8C-8239714D089A}" type="pres">
      <dgm:prSet presAssocID="{DACC9F1D-FBE9-48A6-9110-2A4887E5D13C}" presName="LShape" presStyleLbl="alignNode1" presStyleIdx="14" presStyleCnt="17"/>
      <dgm:spPr/>
    </dgm:pt>
    <dgm:pt modelId="{1E75B404-91E2-4F44-91FF-2692AFFFACD2}" type="pres">
      <dgm:prSet presAssocID="{DACC9F1D-FBE9-48A6-9110-2A4887E5D13C}" presName="ParentText" presStyleLbl="revTx" presStyleIdx="7" presStyleCnt="9" custLinFactX="-100000" custLinFactNeighborX="-175695" custLinFactNeighborY="53710">
        <dgm:presLayoutVars>
          <dgm:chMax val="0"/>
          <dgm:chPref val="0"/>
          <dgm:bulletEnabled val="1"/>
        </dgm:presLayoutVars>
      </dgm:prSet>
      <dgm:spPr/>
    </dgm:pt>
    <dgm:pt modelId="{8A8D7961-D669-4F80-8D00-5B2714B00184}" type="pres">
      <dgm:prSet presAssocID="{DACC9F1D-FBE9-48A6-9110-2A4887E5D13C}" presName="Triangle" presStyleLbl="alignNode1" presStyleIdx="15" presStyleCnt="17"/>
      <dgm:spPr/>
    </dgm:pt>
    <dgm:pt modelId="{C7691E73-3334-42EF-90F5-2860EECEF452}" type="pres">
      <dgm:prSet presAssocID="{135FBBC9-1410-47E3-9DB6-2FAE44077283}" presName="sibTrans" presStyleCnt="0"/>
      <dgm:spPr/>
    </dgm:pt>
    <dgm:pt modelId="{E242D03A-A16D-4DDB-A360-721C6C09D61D}" type="pres">
      <dgm:prSet presAssocID="{135FBBC9-1410-47E3-9DB6-2FAE44077283}" presName="space" presStyleCnt="0"/>
      <dgm:spPr/>
    </dgm:pt>
    <dgm:pt modelId="{9020F582-3F4F-484B-A95B-49185041C57D}" type="pres">
      <dgm:prSet presAssocID="{FE0F112C-5E88-482E-912A-7F57CB119342}" presName="composite" presStyleCnt="0"/>
      <dgm:spPr/>
    </dgm:pt>
    <dgm:pt modelId="{23F3E775-FFAC-4999-B97F-19F2DC33ECD8}" type="pres">
      <dgm:prSet presAssocID="{FE0F112C-5E88-482E-912A-7F57CB119342}" presName="LShape" presStyleLbl="alignNode1" presStyleIdx="16" presStyleCnt="17"/>
      <dgm:spPr/>
    </dgm:pt>
    <dgm:pt modelId="{138031ED-51C4-45E9-A56C-8A6D6AB25848}" type="pres">
      <dgm:prSet presAssocID="{FE0F112C-5E88-482E-912A-7F57CB119342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75C2E916-770A-41FA-A2BE-077B46EC23C8}" srcId="{4E4228C6-0BB6-44E8-AAD9-D3953D171FC5}" destId="{F7870093-B921-48AF-B8C4-75034BCCE01F}" srcOrd="2" destOrd="0" parTransId="{C17B626D-30A1-407C-860F-5EDB7950AD54}" sibTransId="{77C09EA7-F3AF-43A4-9157-FD145EC4A255}"/>
    <dgm:cxn modelId="{2940BC26-BF81-4575-96C5-3297A671BC8F}" type="presOf" srcId="{4E4228C6-0BB6-44E8-AAD9-D3953D171FC5}" destId="{DA69D55E-8F4B-417A-849D-1C6034CC72D1}" srcOrd="0" destOrd="0" presId="urn:microsoft.com/office/officeart/2009/3/layout/StepUpProcess"/>
    <dgm:cxn modelId="{C4EBE02C-A019-4C69-AA94-95F99A5CB758}" type="presOf" srcId="{FE0F112C-5E88-482E-912A-7F57CB119342}" destId="{138031ED-51C4-45E9-A56C-8A6D6AB25848}" srcOrd="0" destOrd="0" presId="urn:microsoft.com/office/officeart/2009/3/layout/StepUpProcess"/>
    <dgm:cxn modelId="{074CF932-4D8D-41A4-8646-09D388F1547B}" srcId="{4E4228C6-0BB6-44E8-AAD9-D3953D171FC5}" destId="{2319BCC9-2211-4D1B-9D18-528BCB5BB5C1}" srcOrd="5" destOrd="0" parTransId="{7B1D97F1-BD88-49A4-B332-36D19E0D8FF6}" sibTransId="{1881F43D-6E92-4B99-8EC6-CFFF2A430711}"/>
    <dgm:cxn modelId="{50560A3C-214C-4CBA-9946-6F73A8123F81}" srcId="{4E4228C6-0BB6-44E8-AAD9-D3953D171FC5}" destId="{51A9465B-C44F-4C48-914D-183478EFE43B}" srcOrd="0" destOrd="0" parTransId="{1478F1C4-42A1-4B0A-B126-7F48431A9883}" sibTransId="{F15A7696-D4C6-45CF-B47E-132ED845D7FB}"/>
    <dgm:cxn modelId="{A1523961-2E39-4BFA-A4DC-1F054F7056F4}" srcId="{4E4228C6-0BB6-44E8-AAD9-D3953D171FC5}" destId="{DACC9F1D-FBE9-48A6-9110-2A4887E5D13C}" srcOrd="7" destOrd="0" parTransId="{77BD1945-9BB5-4A08-803C-CB45E5013C25}" sibTransId="{135FBBC9-1410-47E3-9DB6-2FAE44077283}"/>
    <dgm:cxn modelId="{1CBCD471-70B3-4174-8FEE-404C4A03CC7D}" type="presOf" srcId="{51A9465B-C44F-4C48-914D-183478EFE43B}" destId="{F2E3657F-9710-4EA6-8B18-161BDF6A2247}" srcOrd="0" destOrd="0" presId="urn:microsoft.com/office/officeart/2009/3/layout/StepUpProcess"/>
    <dgm:cxn modelId="{15442975-F24B-4578-88D4-D58F8B0083D7}" type="presOf" srcId="{F7870093-B921-48AF-B8C4-75034BCCE01F}" destId="{D57289EA-EE68-4D9F-96FA-07772DF70978}" srcOrd="0" destOrd="0" presId="urn:microsoft.com/office/officeart/2009/3/layout/StepUpProcess"/>
    <dgm:cxn modelId="{A96C088F-7915-45C1-8032-9CA59F2D1C29}" type="presOf" srcId="{2319BCC9-2211-4D1B-9D18-528BCB5BB5C1}" destId="{8187DB0C-7D51-4019-B3AD-B9F6AAD2126C}" srcOrd="0" destOrd="0" presId="urn:microsoft.com/office/officeart/2009/3/layout/StepUpProcess"/>
    <dgm:cxn modelId="{8C674695-2AB3-4489-B546-3128EA0E2269}" srcId="{4E4228C6-0BB6-44E8-AAD9-D3953D171FC5}" destId="{FD5A694A-C8FE-4B80-8541-1BA3063FD07D}" srcOrd="1" destOrd="0" parTransId="{51083AB3-D7F2-4411-93D4-2D560D2DA9FB}" sibTransId="{F0AEA888-49A6-419D-9780-87C059E2B5A2}"/>
    <dgm:cxn modelId="{06D0B698-E47A-4A10-8432-71797995D16F}" srcId="{4E4228C6-0BB6-44E8-AAD9-D3953D171FC5}" destId="{EFFBB1C3-9D98-41AC-A6E2-4E1D679D44AD}" srcOrd="3" destOrd="0" parTransId="{E6C2A6EA-D90E-4106-81B2-799C558F781D}" sibTransId="{0DAB1213-EA8C-4035-AF15-7914704547B9}"/>
    <dgm:cxn modelId="{8CC425A4-1695-429A-A078-EF4495C88FFD}" type="presOf" srcId="{15625D5D-78E6-4B86-8667-43665A43CD9B}" destId="{1A079A08-D420-40AE-816B-5FBE24295F17}" srcOrd="0" destOrd="0" presId="urn:microsoft.com/office/officeart/2009/3/layout/StepUpProcess"/>
    <dgm:cxn modelId="{9CA3D3B9-FCA6-4986-A338-C0F6865C599D}" type="presOf" srcId="{FD5A694A-C8FE-4B80-8541-1BA3063FD07D}" destId="{D89D8C5A-8442-47B3-B93B-EDDD2B2A17A0}" srcOrd="0" destOrd="0" presId="urn:microsoft.com/office/officeart/2009/3/layout/StepUpProcess"/>
    <dgm:cxn modelId="{A4D541CB-FB27-4797-92DC-DF5C4654B4D7}" srcId="{4E4228C6-0BB6-44E8-AAD9-D3953D171FC5}" destId="{71F5538D-2ACD-4B80-A29A-8574BEFC56D8}" srcOrd="4" destOrd="0" parTransId="{D889D3BD-BEDF-4668-A937-36A823CCEA26}" sibTransId="{5FC8DAFC-80FC-4802-8B77-ABB88CF5D481}"/>
    <dgm:cxn modelId="{6C0E7FD9-0CEA-41B2-BB91-40764586C70A}" type="presOf" srcId="{DACC9F1D-FBE9-48A6-9110-2A4887E5D13C}" destId="{1E75B404-91E2-4F44-91FF-2692AFFFACD2}" srcOrd="0" destOrd="0" presId="urn:microsoft.com/office/officeart/2009/3/layout/StepUpProcess"/>
    <dgm:cxn modelId="{9BBFDCE8-9436-470D-8567-194BBCE31244}" srcId="{4E4228C6-0BB6-44E8-AAD9-D3953D171FC5}" destId="{15625D5D-78E6-4B86-8667-43665A43CD9B}" srcOrd="6" destOrd="0" parTransId="{DEFE40B8-EF5A-446C-A641-805F15285E53}" sibTransId="{D3380805-622D-420E-9495-7995B8756C88}"/>
    <dgm:cxn modelId="{9D4B52F2-2BD8-418B-9C5F-3128C6068E13}" type="presOf" srcId="{71F5538D-2ACD-4B80-A29A-8574BEFC56D8}" destId="{C7658EE6-8F43-450B-B393-756F930D248F}" srcOrd="0" destOrd="0" presId="urn:microsoft.com/office/officeart/2009/3/layout/StepUpProcess"/>
    <dgm:cxn modelId="{16ED89FE-DF3D-4C38-9D43-C2D62AE3DBF5}" srcId="{4E4228C6-0BB6-44E8-AAD9-D3953D171FC5}" destId="{FE0F112C-5E88-482E-912A-7F57CB119342}" srcOrd="8" destOrd="0" parTransId="{D0FA9EF6-8BFE-44D1-9085-FC97765143F3}" sibTransId="{ED602577-E941-472C-9A71-EC3832C1B584}"/>
    <dgm:cxn modelId="{E88787FF-5201-47AC-BA66-0BACED84F98C}" type="presOf" srcId="{EFFBB1C3-9D98-41AC-A6E2-4E1D679D44AD}" destId="{0D8E452B-444D-4FCC-9C57-1F9AC02639EB}" srcOrd="0" destOrd="0" presId="urn:microsoft.com/office/officeart/2009/3/layout/StepUpProcess"/>
    <dgm:cxn modelId="{0C216919-C493-4CF1-8E19-CC8C7100A4FB}" type="presParOf" srcId="{DA69D55E-8F4B-417A-849D-1C6034CC72D1}" destId="{83E221B9-3B72-4FF5-8F61-EA369AFC2393}" srcOrd="0" destOrd="0" presId="urn:microsoft.com/office/officeart/2009/3/layout/StepUpProcess"/>
    <dgm:cxn modelId="{9B6C07E6-FB28-4610-BAE8-65CDD3856576}" type="presParOf" srcId="{83E221B9-3B72-4FF5-8F61-EA369AFC2393}" destId="{586BA51E-27BF-473A-BE2B-8C83E16ACBA0}" srcOrd="0" destOrd="0" presId="urn:microsoft.com/office/officeart/2009/3/layout/StepUpProcess"/>
    <dgm:cxn modelId="{5E56A650-9EC7-4DAD-AE6D-59EE747F1BE4}" type="presParOf" srcId="{83E221B9-3B72-4FF5-8F61-EA369AFC2393}" destId="{F2E3657F-9710-4EA6-8B18-161BDF6A2247}" srcOrd="1" destOrd="0" presId="urn:microsoft.com/office/officeart/2009/3/layout/StepUpProcess"/>
    <dgm:cxn modelId="{76BFBB5A-B4C2-46DE-A353-270987FCB5C7}" type="presParOf" srcId="{83E221B9-3B72-4FF5-8F61-EA369AFC2393}" destId="{5DD81D0E-900D-4049-998F-6B34FB70AA2F}" srcOrd="2" destOrd="0" presId="urn:microsoft.com/office/officeart/2009/3/layout/StepUpProcess"/>
    <dgm:cxn modelId="{A262FA60-65E9-4030-8C4B-3DF7FC525DDA}" type="presParOf" srcId="{DA69D55E-8F4B-417A-849D-1C6034CC72D1}" destId="{E0268C82-6484-487A-9F28-E4FB1E3C7203}" srcOrd="1" destOrd="0" presId="urn:microsoft.com/office/officeart/2009/3/layout/StepUpProcess"/>
    <dgm:cxn modelId="{B16CD6BA-8123-45F6-8595-689FFF425457}" type="presParOf" srcId="{E0268C82-6484-487A-9F28-E4FB1E3C7203}" destId="{9D9C6EDE-806E-45E0-A5EB-F3F09095D353}" srcOrd="0" destOrd="0" presId="urn:microsoft.com/office/officeart/2009/3/layout/StepUpProcess"/>
    <dgm:cxn modelId="{74D4CDAD-52A8-4694-9041-F0CAE8DBB52E}" type="presParOf" srcId="{DA69D55E-8F4B-417A-849D-1C6034CC72D1}" destId="{0B5EB1C8-6F1B-442D-A258-3F3B025C59B1}" srcOrd="2" destOrd="0" presId="urn:microsoft.com/office/officeart/2009/3/layout/StepUpProcess"/>
    <dgm:cxn modelId="{3213A3D7-66CD-4BD2-B816-A5AB2EF67906}" type="presParOf" srcId="{0B5EB1C8-6F1B-442D-A258-3F3B025C59B1}" destId="{94EF5592-4FB9-49AB-9BF6-4E8960049179}" srcOrd="0" destOrd="0" presId="urn:microsoft.com/office/officeart/2009/3/layout/StepUpProcess"/>
    <dgm:cxn modelId="{378E6662-BA8C-4B67-8EA8-3D8D267ABFD5}" type="presParOf" srcId="{0B5EB1C8-6F1B-442D-A258-3F3B025C59B1}" destId="{D89D8C5A-8442-47B3-B93B-EDDD2B2A17A0}" srcOrd="1" destOrd="0" presId="urn:microsoft.com/office/officeart/2009/3/layout/StepUpProcess"/>
    <dgm:cxn modelId="{4ADD0363-F04F-439F-98C7-E281CFE37A99}" type="presParOf" srcId="{0B5EB1C8-6F1B-442D-A258-3F3B025C59B1}" destId="{17B89653-7572-46A5-AAF0-F43C4375A891}" srcOrd="2" destOrd="0" presId="urn:microsoft.com/office/officeart/2009/3/layout/StepUpProcess"/>
    <dgm:cxn modelId="{29FC3112-77AC-4574-964C-01D348E434BC}" type="presParOf" srcId="{DA69D55E-8F4B-417A-849D-1C6034CC72D1}" destId="{0D0A9DD5-D00E-4045-8E6D-ECF470E990B9}" srcOrd="3" destOrd="0" presId="urn:microsoft.com/office/officeart/2009/3/layout/StepUpProcess"/>
    <dgm:cxn modelId="{163EC2EC-8F70-4802-99DA-4419BCCA4DB6}" type="presParOf" srcId="{0D0A9DD5-D00E-4045-8E6D-ECF470E990B9}" destId="{4BACCF3C-8F9A-4B21-8DC9-AC5DDDAA2598}" srcOrd="0" destOrd="0" presId="urn:microsoft.com/office/officeart/2009/3/layout/StepUpProcess"/>
    <dgm:cxn modelId="{63BAFB0C-7C2C-4F2E-B90C-12A523995257}" type="presParOf" srcId="{DA69D55E-8F4B-417A-849D-1C6034CC72D1}" destId="{B59A95FC-311F-4637-98D1-E5BFE5AF2D91}" srcOrd="4" destOrd="0" presId="urn:microsoft.com/office/officeart/2009/3/layout/StepUpProcess"/>
    <dgm:cxn modelId="{69291E12-228F-44F2-B057-3B2AD3FC3E3B}" type="presParOf" srcId="{B59A95FC-311F-4637-98D1-E5BFE5AF2D91}" destId="{D206FB57-1187-4337-BF8C-3D1E850A324E}" srcOrd="0" destOrd="0" presId="urn:microsoft.com/office/officeart/2009/3/layout/StepUpProcess"/>
    <dgm:cxn modelId="{2190DE0B-32C5-44CF-8C5A-55AE43D8ECCA}" type="presParOf" srcId="{B59A95FC-311F-4637-98D1-E5BFE5AF2D91}" destId="{D57289EA-EE68-4D9F-96FA-07772DF70978}" srcOrd="1" destOrd="0" presId="urn:microsoft.com/office/officeart/2009/3/layout/StepUpProcess"/>
    <dgm:cxn modelId="{B0A7A692-58BF-40D4-8A1B-E54719238F37}" type="presParOf" srcId="{B59A95FC-311F-4637-98D1-E5BFE5AF2D91}" destId="{9A8619D0-E5FE-45DA-9471-1B5006B3B13B}" srcOrd="2" destOrd="0" presId="urn:microsoft.com/office/officeart/2009/3/layout/StepUpProcess"/>
    <dgm:cxn modelId="{6977FBFA-96A8-4363-88A4-3F8C34B59CFE}" type="presParOf" srcId="{DA69D55E-8F4B-417A-849D-1C6034CC72D1}" destId="{4F9C9D2D-0B1A-4AD3-8D70-DE183946A436}" srcOrd="5" destOrd="0" presId="urn:microsoft.com/office/officeart/2009/3/layout/StepUpProcess"/>
    <dgm:cxn modelId="{90A66946-B272-4CAC-B950-ACE1F0FEC3B8}" type="presParOf" srcId="{4F9C9D2D-0B1A-4AD3-8D70-DE183946A436}" destId="{F784805B-FAA0-4590-AC4F-C1D62017FE90}" srcOrd="0" destOrd="0" presId="urn:microsoft.com/office/officeart/2009/3/layout/StepUpProcess"/>
    <dgm:cxn modelId="{0A23C837-1060-491B-99E7-7BBEF915C203}" type="presParOf" srcId="{DA69D55E-8F4B-417A-849D-1C6034CC72D1}" destId="{0BC2068D-C274-4D77-B788-A7877B55FCE9}" srcOrd="6" destOrd="0" presId="urn:microsoft.com/office/officeart/2009/3/layout/StepUpProcess"/>
    <dgm:cxn modelId="{0B2DCF7D-694B-4F15-A3C6-6EB38B438BA4}" type="presParOf" srcId="{0BC2068D-C274-4D77-B788-A7877B55FCE9}" destId="{16BE20FA-DF49-49BE-B289-79A925B71F60}" srcOrd="0" destOrd="0" presId="urn:microsoft.com/office/officeart/2009/3/layout/StepUpProcess"/>
    <dgm:cxn modelId="{CA2CC373-BCF8-403C-A2A5-66D107BB34E0}" type="presParOf" srcId="{0BC2068D-C274-4D77-B788-A7877B55FCE9}" destId="{0D8E452B-444D-4FCC-9C57-1F9AC02639EB}" srcOrd="1" destOrd="0" presId="urn:microsoft.com/office/officeart/2009/3/layout/StepUpProcess"/>
    <dgm:cxn modelId="{EF7F591F-7CF1-4DCB-A832-D83EC43A5A03}" type="presParOf" srcId="{0BC2068D-C274-4D77-B788-A7877B55FCE9}" destId="{EF202B45-CA3D-4D15-AA36-DA5CDD15BAC7}" srcOrd="2" destOrd="0" presId="urn:microsoft.com/office/officeart/2009/3/layout/StepUpProcess"/>
    <dgm:cxn modelId="{46D6D757-0EF5-4D64-9B22-F08626369F17}" type="presParOf" srcId="{DA69D55E-8F4B-417A-849D-1C6034CC72D1}" destId="{98E4D29F-CC76-4BF7-B090-C94C24435361}" srcOrd="7" destOrd="0" presId="urn:microsoft.com/office/officeart/2009/3/layout/StepUpProcess"/>
    <dgm:cxn modelId="{679A3A36-57A2-40F2-9303-4C58A7C5FE4D}" type="presParOf" srcId="{98E4D29F-CC76-4BF7-B090-C94C24435361}" destId="{0D155885-591A-4BC1-B4C9-FCE07E3787F0}" srcOrd="0" destOrd="0" presId="urn:microsoft.com/office/officeart/2009/3/layout/StepUpProcess"/>
    <dgm:cxn modelId="{BB1A088A-B091-44E5-A1B2-30F098154131}" type="presParOf" srcId="{DA69D55E-8F4B-417A-849D-1C6034CC72D1}" destId="{36C93BF0-1EAA-419D-9326-9C2B18858771}" srcOrd="8" destOrd="0" presId="urn:microsoft.com/office/officeart/2009/3/layout/StepUpProcess"/>
    <dgm:cxn modelId="{4C668482-AE3B-4FE4-878D-197B2D88FC01}" type="presParOf" srcId="{36C93BF0-1EAA-419D-9326-9C2B18858771}" destId="{4DA560FA-2E71-432E-B1CC-4FA6931A5872}" srcOrd="0" destOrd="0" presId="urn:microsoft.com/office/officeart/2009/3/layout/StepUpProcess"/>
    <dgm:cxn modelId="{14396F51-6103-4090-AAA8-565846BFF75C}" type="presParOf" srcId="{36C93BF0-1EAA-419D-9326-9C2B18858771}" destId="{C7658EE6-8F43-450B-B393-756F930D248F}" srcOrd="1" destOrd="0" presId="urn:microsoft.com/office/officeart/2009/3/layout/StepUpProcess"/>
    <dgm:cxn modelId="{0C34A6C1-A93C-4AB7-9471-3941A4DF21C1}" type="presParOf" srcId="{36C93BF0-1EAA-419D-9326-9C2B18858771}" destId="{FCB2BC8A-34FC-4BAC-AF40-250AAF740F42}" srcOrd="2" destOrd="0" presId="urn:microsoft.com/office/officeart/2009/3/layout/StepUpProcess"/>
    <dgm:cxn modelId="{A59C1414-4202-44C0-AF7D-232CBB752427}" type="presParOf" srcId="{DA69D55E-8F4B-417A-849D-1C6034CC72D1}" destId="{75CBD895-D0D7-424C-8DC5-213819EF8B43}" srcOrd="9" destOrd="0" presId="urn:microsoft.com/office/officeart/2009/3/layout/StepUpProcess"/>
    <dgm:cxn modelId="{CDA98539-3BC7-4F14-ACF6-DA2627E92F23}" type="presParOf" srcId="{75CBD895-D0D7-424C-8DC5-213819EF8B43}" destId="{68ACD2EA-F1D9-4A03-BE8C-FBC338687F08}" srcOrd="0" destOrd="0" presId="urn:microsoft.com/office/officeart/2009/3/layout/StepUpProcess"/>
    <dgm:cxn modelId="{318AC266-FF92-4489-A5C1-2A850DB49B99}" type="presParOf" srcId="{DA69D55E-8F4B-417A-849D-1C6034CC72D1}" destId="{04837F9E-97FB-4DDF-8B4F-8CC1E7DD116B}" srcOrd="10" destOrd="0" presId="urn:microsoft.com/office/officeart/2009/3/layout/StepUpProcess"/>
    <dgm:cxn modelId="{36ECF7AB-F6C2-4640-9CA7-2C8487E1255B}" type="presParOf" srcId="{04837F9E-97FB-4DDF-8B4F-8CC1E7DD116B}" destId="{6D3FF386-19DF-45A9-868A-3A1578EC69FC}" srcOrd="0" destOrd="0" presId="urn:microsoft.com/office/officeart/2009/3/layout/StepUpProcess"/>
    <dgm:cxn modelId="{7935F1B7-0562-4DB0-9030-2D9C1B97C7F6}" type="presParOf" srcId="{04837F9E-97FB-4DDF-8B4F-8CC1E7DD116B}" destId="{8187DB0C-7D51-4019-B3AD-B9F6AAD2126C}" srcOrd="1" destOrd="0" presId="urn:microsoft.com/office/officeart/2009/3/layout/StepUpProcess"/>
    <dgm:cxn modelId="{9006CFF0-CC40-4CF1-AB0A-54143EF611E3}" type="presParOf" srcId="{04837F9E-97FB-4DDF-8B4F-8CC1E7DD116B}" destId="{A99EFD4B-857D-4DA0-AF38-C4DC3F7E7B5D}" srcOrd="2" destOrd="0" presId="urn:microsoft.com/office/officeart/2009/3/layout/StepUpProcess"/>
    <dgm:cxn modelId="{F026A766-1C48-4E0E-A8DC-157CED5D4F5A}" type="presParOf" srcId="{DA69D55E-8F4B-417A-849D-1C6034CC72D1}" destId="{98EC84EC-8A59-4F5B-93A4-CE6216DF04E6}" srcOrd="11" destOrd="0" presId="urn:microsoft.com/office/officeart/2009/3/layout/StepUpProcess"/>
    <dgm:cxn modelId="{6C7B9424-B190-4DE0-83DE-4C08C7B30ECB}" type="presParOf" srcId="{98EC84EC-8A59-4F5B-93A4-CE6216DF04E6}" destId="{0322BCDD-3340-4C73-BF96-B3744ADDCACF}" srcOrd="0" destOrd="0" presId="urn:microsoft.com/office/officeart/2009/3/layout/StepUpProcess"/>
    <dgm:cxn modelId="{7CC7943C-A61E-419A-873F-B48787C4C1FA}" type="presParOf" srcId="{DA69D55E-8F4B-417A-849D-1C6034CC72D1}" destId="{2724F775-BE13-4759-AB46-1317EB23A620}" srcOrd="12" destOrd="0" presId="urn:microsoft.com/office/officeart/2009/3/layout/StepUpProcess"/>
    <dgm:cxn modelId="{70A812E2-A30C-4177-A8DA-A35A07894821}" type="presParOf" srcId="{2724F775-BE13-4759-AB46-1317EB23A620}" destId="{F274744B-166D-4DE8-9EE5-167F18464B3B}" srcOrd="0" destOrd="0" presId="urn:microsoft.com/office/officeart/2009/3/layout/StepUpProcess"/>
    <dgm:cxn modelId="{9CA85FDF-D318-44C1-BBC8-AC34B7012311}" type="presParOf" srcId="{2724F775-BE13-4759-AB46-1317EB23A620}" destId="{1A079A08-D420-40AE-816B-5FBE24295F17}" srcOrd="1" destOrd="0" presId="urn:microsoft.com/office/officeart/2009/3/layout/StepUpProcess"/>
    <dgm:cxn modelId="{2C2B924D-44FE-44DA-ADC2-798D039D51BE}" type="presParOf" srcId="{2724F775-BE13-4759-AB46-1317EB23A620}" destId="{11849AB7-865F-4658-B28A-DB0A2A191F25}" srcOrd="2" destOrd="0" presId="urn:microsoft.com/office/officeart/2009/3/layout/StepUpProcess"/>
    <dgm:cxn modelId="{F854C148-5488-4B76-BFA9-057BA1D1F80C}" type="presParOf" srcId="{DA69D55E-8F4B-417A-849D-1C6034CC72D1}" destId="{B9CD8363-3AE4-471E-BE11-6092CB40B1A4}" srcOrd="13" destOrd="0" presId="urn:microsoft.com/office/officeart/2009/3/layout/StepUpProcess"/>
    <dgm:cxn modelId="{EA5B6E39-9EB8-449A-90E2-578C75C86DCA}" type="presParOf" srcId="{B9CD8363-3AE4-471E-BE11-6092CB40B1A4}" destId="{EB395DC9-42BC-4E57-84E1-2EF8F59D89D6}" srcOrd="0" destOrd="0" presId="urn:microsoft.com/office/officeart/2009/3/layout/StepUpProcess"/>
    <dgm:cxn modelId="{42770481-D050-43F9-9C6C-E0B477F0CCF2}" type="presParOf" srcId="{DA69D55E-8F4B-417A-849D-1C6034CC72D1}" destId="{C7A6477E-F764-4F10-8266-55FCE68811B0}" srcOrd="14" destOrd="0" presId="urn:microsoft.com/office/officeart/2009/3/layout/StepUpProcess"/>
    <dgm:cxn modelId="{3CBDFAF3-0925-489D-9D96-03567AF59300}" type="presParOf" srcId="{C7A6477E-F764-4F10-8266-55FCE68811B0}" destId="{C6CFA98B-DF6F-47EF-8C8C-8239714D089A}" srcOrd="0" destOrd="0" presId="urn:microsoft.com/office/officeart/2009/3/layout/StepUpProcess"/>
    <dgm:cxn modelId="{4B3C018C-74DA-446E-B52E-0989A15399C0}" type="presParOf" srcId="{C7A6477E-F764-4F10-8266-55FCE68811B0}" destId="{1E75B404-91E2-4F44-91FF-2692AFFFACD2}" srcOrd="1" destOrd="0" presId="urn:microsoft.com/office/officeart/2009/3/layout/StepUpProcess"/>
    <dgm:cxn modelId="{ABA5A7E8-D48E-48C1-B999-373669310973}" type="presParOf" srcId="{C7A6477E-F764-4F10-8266-55FCE68811B0}" destId="{8A8D7961-D669-4F80-8D00-5B2714B00184}" srcOrd="2" destOrd="0" presId="urn:microsoft.com/office/officeart/2009/3/layout/StepUpProcess"/>
    <dgm:cxn modelId="{9AEC41DA-1304-40F7-8022-9708E67DA2E4}" type="presParOf" srcId="{DA69D55E-8F4B-417A-849D-1C6034CC72D1}" destId="{C7691E73-3334-42EF-90F5-2860EECEF452}" srcOrd="15" destOrd="0" presId="urn:microsoft.com/office/officeart/2009/3/layout/StepUpProcess"/>
    <dgm:cxn modelId="{9C20E830-E3CC-42CB-A1E2-89C4221E8933}" type="presParOf" srcId="{C7691E73-3334-42EF-90F5-2860EECEF452}" destId="{E242D03A-A16D-4DDB-A360-721C6C09D61D}" srcOrd="0" destOrd="0" presId="urn:microsoft.com/office/officeart/2009/3/layout/StepUpProcess"/>
    <dgm:cxn modelId="{C3432DFD-B180-42F4-8AFA-106591F772D4}" type="presParOf" srcId="{DA69D55E-8F4B-417A-849D-1C6034CC72D1}" destId="{9020F582-3F4F-484B-A95B-49185041C57D}" srcOrd="16" destOrd="0" presId="urn:microsoft.com/office/officeart/2009/3/layout/StepUpProcess"/>
    <dgm:cxn modelId="{BC153FB5-002E-481B-8776-83EBD93C8F73}" type="presParOf" srcId="{9020F582-3F4F-484B-A95B-49185041C57D}" destId="{23F3E775-FFAC-4999-B97F-19F2DC33ECD8}" srcOrd="0" destOrd="0" presId="urn:microsoft.com/office/officeart/2009/3/layout/StepUpProcess"/>
    <dgm:cxn modelId="{C8838ECD-20A3-4F6F-8F66-8874FC2A72DC}" type="presParOf" srcId="{9020F582-3F4F-484B-A95B-49185041C57D}" destId="{138031ED-51C4-45E9-A56C-8A6D6AB258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BD190-9E55-4991-95C8-71733E615F3C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45EB2-F446-4EB5-B324-AE98CA0591CE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rgbClr val="EB66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PA1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Poboljšanje kvalitete javnozdravstvenih i socijalnih usluga</a:t>
          </a:r>
          <a:endParaRPr lang="en-US" sz="1900" kern="1200"/>
        </a:p>
      </dsp:txBody>
      <dsp:txXfrm>
        <a:off x="1812686" y="458020"/>
        <a:ext cx="1955852" cy="1955852"/>
      </dsp:txXfrm>
    </dsp:sp>
    <dsp:sp modelId="{670334EA-855A-424E-B42A-DB2179A4F85E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rgbClr val="98C2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PA2</a:t>
          </a:r>
          <a:r>
            <a:rPr lang="hr-HR" sz="19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Zaštita okoliša i bioraznolikosti, prevencija rizika i promicanje održive energije</a:t>
          </a:r>
          <a:endParaRPr lang="en-US" sz="1900" kern="1200"/>
        </a:p>
      </dsp:txBody>
      <dsp:txXfrm>
        <a:off x="4359460" y="458020"/>
        <a:ext cx="1955852" cy="1955852"/>
      </dsp:txXfrm>
    </dsp:sp>
    <dsp:sp modelId="{167057C4-BAC8-486B-B39D-69FEEE8DD4A5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rgbClr val="7F3E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PA3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Razvoj turizma i očuvanje prirodne i kulturne baštine</a:t>
          </a:r>
        </a:p>
      </dsp:txBody>
      <dsp:txXfrm>
        <a:off x="1812686" y="3004793"/>
        <a:ext cx="1955852" cy="1955852"/>
      </dsp:txXfrm>
    </dsp:sp>
    <dsp:sp modelId="{89465797-3512-40BE-9ADF-A257C468D48A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rgbClr val="16BE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/>
            <a:t>PA4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Poboljšanje konkurentnosti i poslovnog okruženja</a:t>
          </a:r>
          <a:endParaRPr lang="en-US" sz="1900" kern="1200"/>
        </a:p>
      </dsp:txBody>
      <dsp:txXfrm>
        <a:off x="4359460" y="3004793"/>
        <a:ext cx="1955852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BA51E-27BF-473A-BE2B-8C83E16ACBA0}">
      <dsp:nvSpPr>
        <dsp:cNvPr id="0" name=""/>
        <dsp:cNvSpPr/>
      </dsp:nvSpPr>
      <dsp:spPr>
        <a:xfrm rot="5400000">
          <a:off x="238350" y="2236921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3657F-9710-4EA6-8B18-161BDF6A2247}">
      <dsp:nvSpPr>
        <dsp:cNvPr id="0" name=""/>
        <dsp:cNvSpPr/>
      </dsp:nvSpPr>
      <dsp:spPr>
        <a:xfrm>
          <a:off x="97876" y="2500147"/>
          <a:ext cx="1215776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30,9</a:t>
          </a:r>
          <a:r>
            <a:rPr lang="hr-HR" sz="2400" kern="1200" dirty="0"/>
            <a:t> </a:t>
          </a:r>
          <a:r>
            <a:rPr lang="hr-HR" sz="1800" kern="1200" dirty="0" err="1"/>
            <a:t>mil</a:t>
          </a:r>
          <a:r>
            <a:rPr lang="hr-HR" sz="1800" kern="1200" dirty="0"/>
            <a:t>. EUR</a:t>
          </a:r>
          <a:endParaRPr lang="en-US" sz="2400" kern="1200" dirty="0"/>
        </a:p>
      </dsp:txBody>
      <dsp:txXfrm>
        <a:off x="97876" y="2500147"/>
        <a:ext cx="1215776" cy="862167"/>
      </dsp:txXfrm>
    </dsp:sp>
    <dsp:sp modelId="{5DD81D0E-900D-4049-998F-6B34FB70AA2F}">
      <dsp:nvSpPr>
        <dsp:cNvPr id="0" name=""/>
        <dsp:cNvSpPr/>
      </dsp:nvSpPr>
      <dsp:spPr>
        <a:xfrm>
          <a:off x="917569" y="2156713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422409"/>
            <a:satOff val="-1089"/>
            <a:lumOff val="-735"/>
            <a:alphaOff val="0"/>
          </a:schemeClr>
        </a:solidFill>
        <a:ln w="12700" cap="flat" cmpd="sng" algn="ctr">
          <a:solidFill>
            <a:schemeClr val="accent5">
              <a:hueOff val="-422409"/>
              <a:satOff val="-1089"/>
              <a:lumOff val="-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F5592-4FB9-49AB-9BF6-4E8960049179}">
      <dsp:nvSpPr>
        <dsp:cNvPr id="0" name=""/>
        <dsp:cNvSpPr/>
      </dsp:nvSpPr>
      <dsp:spPr>
        <a:xfrm rot="5400000">
          <a:off x="1549054" y="1938966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D8C5A-8442-47B3-B93B-EDDD2B2A17A0}">
      <dsp:nvSpPr>
        <dsp:cNvPr id="0" name=""/>
        <dsp:cNvSpPr/>
      </dsp:nvSpPr>
      <dsp:spPr>
        <a:xfrm>
          <a:off x="1393357" y="2179052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85</a:t>
          </a:r>
          <a:r>
            <a:rPr lang="hr-HR" sz="3300" kern="1200"/>
            <a:t>%</a:t>
          </a:r>
          <a:endParaRPr lang="en-US" sz="3300" kern="1200"/>
        </a:p>
      </dsp:txBody>
      <dsp:txXfrm>
        <a:off x="1393357" y="2179052"/>
        <a:ext cx="983581" cy="862167"/>
      </dsp:txXfrm>
    </dsp:sp>
    <dsp:sp modelId="{17B89653-7572-46A5-AAF0-F43C4375A891}">
      <dsp:nvSpPr>
        <dsp:cNvPr id="0" name=""/>
        <dsp:cNvSpPr/>
      </dsp:nvSpPr>
      <dsp:spPr>
        <a:xfrm>
          <a:off x="2237762" y="1858758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1267227"/>
            <a:satOff val="-3266"/>
            <a:lumOff val="-2206"/>
            <a:alphaOff val="0"/>
          </a:schemeClr>
        </a:solidFill>
        <a:ln w="12700" cap="flat" cmpd="sng" algn="ctr">
          <a:solidFill>
            <a:schemeClr val="accent5">
              <a:hueOff val="-1267227"/>
              <a:satOff val="-3266"/>
              <a:lumOff val="-2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6FB57-1187-4337-BF8C-3D1E850A324E}">
      <dsp:nvSpPr>
        <dsp:cNvPr id="0" name=""/>
        <dsp:cNvSpPr/>
      </dsp:nvSpPr>
      <dsp:spPr>
        <a:xfrm rot="5400000">
          <a:off x="2877271" y="1641011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289EA-EE68-4D9F-96FA-07772DF70978}">
      <dsp:nvSpPr>
        <dsp:cNvPr id="0" name=""/>
        <dsp:cNvSpPr/>
      </dsp:nvSpPr>
      <dsp:spPr>
        <a:xfrm>
          <a:off x="2739986" y="1923110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3</a:t>
          </a:r>
        </a:p>
      </dsp:txBody>
      <dsp:txXfrm>
        <a:off x="2739986" y="1923110"/>
        <a:ext cx="983581" cy="862167"/>
      </dsp:txXfrm>
    </dsp:sp>
    <dsp:sp modelId="{9A8619D0-E5FE-45DA-9471-1B5006B3B13B}">
      <dsp:nvSpPr>
        <dsp:cNvPr id="0" name=""/>
        <dsp:cNvSpPr/>
      </dsp:nvSpPr>
      <dsp:spPr>
        <a:xfrm>
          <a:off x="3565979" y="1560803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2112045"/>
            <a:satOff val="-5443"/>
            <a:lumOff val="-3677"/>
            <a:alphaOff val="0"/>
          </a:schemeClr>
        </a:solidFill>
        <a:ln w="12700" cap="flat" cmpd="sng" algn="ctr">
          <a:solidFill>
            <a:schemeClr val="accent5">
              <a:hueOff val="-2112045"/>
              <a:satOff val="-5443"/>
              <a:lumOff val="-3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E20FA-DF49-49BE-B289-79A925B71F60}">
      <dsp:nvSpPr>
        <dsp:cNvPr id="0" name=""/>
        <dsp:cNvSpPr/>
      </dsp:nvSpPr>
      <dsp:spPr>
        <a:xfrm rot="5400000">
          <a:off x="4205488" y="1343057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E452B-444D-4FCC-9C57-1F9AC02639EB}">
      <dsp:nvSpPr>
        <dsp:cNvPr id="0" name=""/>
        <dsp:cNvSpPr/>
      </dsp:nvSpPr>
      <dsp:spPr>
        <a:xfrm>
          <a:off x="4066039" y="1652434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262</a:t>
          </a:r>
          <a:endParaRPr lang="en-US" sz="3300" b="1" kern="1200"/>
        </a:p>
      </dsp:txBody>
      <dsp:txXfrm>
        <a:off x="4066039" y="1652434"/>
        <a:ext cx="983581" cy="862167"/>
      </dsp:txXfrm>
    </dsp:sp>
    <dsp:sp modelId="{EF202B45-CA3D-4D15-AA36-DA5CDD15BAC7}">
      <dsp:nvSpPr>
        <dsp:cNvPr id="0" name=""/>
        <dsp:cNvSpPr/>
      </dsp:nvSpPr>
      <dsp:spPr>
        <a:xfrm>
          <a:off x="4894196" y="1262848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2956862"/>
            <a:satOff val="-7621"/>
            <a:lumOff val="-5147"/>
            <a:alphaOff val="0"/>
          </a:schemeClr>
        </a:solidFill>
        <a:ln w="12700" cap="flat" cmpd="sng" algn="ctr">
          <a:solidFill>
            <a:schemeClr val="accent5">
              <a:hueOff val="-2956862"/>
              <a:satOff val="-7621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560FA-2E71-432E-B1CC-4FA6931A5872}">
      <dsp:nvSpPr>
        <dsp:cNvPr id="0" name=""/>
        <dsp:cNvSpPr/>
      </dsp:nvSpPr>
      <dsp:spPr>
        <a:xfrm rot="5400000">
          <a:off x="5533704" y="1079882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8EE6-8F43-450B-B393-756F930D248F}">
      <dsp:nvSpPr>
        <dsp:cNvPr id="0" name=""/>
        <dsp:cNvSpPr/>
      </dsp:nvSpPr>
      <dsp:spPr>
        <a:xfrm>
          <a:off x="5424412" y="1370619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48</a:t>
          </a:r>
          <a:endParaRPr lang="en-US" sz="3300" b="1" kern="1200"/>
        </a:p>
      </dsp:txBody>
      <dsp:txXfrm>
        <a:off x="5424412" y="1370619"/>
        <a:ext cx="983581" cy="862167"/>
      </dsp:txXfrm>
    </dsp:sp>
    <dsp:sp modelId="{FCB2BC8A-34FC-4BAC-AF40-250AAF740F42}">
      <dsp:nvSpPr>
        <dsp:cNvPr id="0" name=""/>
        <dsp:cNvSpPr/>
      </dsp:nvSpPr>
      <dsp:spPr>
        <a:xfrm>
          <a:off x="6222412" y="964894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3801680"/>
            <a:satOff val="-9798"/>
            <a:lumOff val="-6618"/>
            <a:alphaOff val="0"/>
          </a:schemeClr>
        </a:solidFill>
        <a:ln w="12700" cap="flat" cmpd="sng" algn="ctr">
          <a:solidFill>
            <a:schemeClr val="accent5">
              <a:hueOff val="-3801680"/>
              <a:satOff val="-9798"/>
              <a:lumOff val="-6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FF386-19DF-45A9-868A-3A1578EC69FC}">
      <dsp:nvSpPr>
        <dsp:cNvPr id="0" name=""/>
        <dsp:cNvSpPr/>
      </dsp:nvSpPr>
      <dsp:spPr>
        <a:xfrm rot="5400000">
          <a:off x="6861921" y="813818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7DB0C-7D51-4019-B3AD-B9F6AAD2126C}">
      <dsp:nvSpPr>
        <dsp:cNvPr id="0" name=""/>
        <dsp:cNvSpPr/>
      </dsp:nvSpPr>
      <dsp:spPr>
        <a:xfrm>
          <a:off x="10710956" y="158948"/>
          <a:ext cx="973962" cy="7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/>
            <a:t>99%</a:t>
          </a:r>
          <a:endParaRPr lang="hr-HR" sz="3200" b="0" kern="1200"/>
        </a:p>
      </dsp:txBody>
      <dsp:txXfrm>
        <a:off x="10710956" y="158948"/>
        <a:ext cx="973962" cy="728824"/>
      </dsp:txXfrm>
    </dsp:sp>
    <dsp:sp modelId="{A99EFD4B-857D-4DA0-AF38-C4DC3F7E7B5D}">
      <dsp:nvSpPr>
        <dsp:cNvPr id="0" name=""/>
        <dsp:cNvSpPr/>
      </dsp:nvSpPr>
      <dsp:spPr>
        <a:xfrm>
          <a:off x="7550629" y="733610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4646498"/>
            <a:satOff val="-11976"/>
            <a:lumOff val="-8088"/>
            <a:alphaOff val="0"/>
          </a:schemeClr>
        </a:solidFill>
        <a:ln w="12700" cap="flat" cmpd="sng" algn="ctr">
          <a:solidFill>
            <a:schemeClr val="accent5">
              <a:hueOff val="-4646498"/>
              <a:satOff val="-11976"/>
              <a:lumOff val="-80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4744B-166D-4DE8-9EE5-167F18464B3B}">
      <dsp:nvSpPr>
        <dsp:cNvPr id="0" name=""/>
        <dsp:cNvSpPr/>
      </dsp:nvSpPr>
      <dsp:spPr>
        <a:xfrm rot="5400000">
          <a:off x="8258892" y="515863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9A08-D420-40AE-816B-5FBE24295F17}">
      <dsp:nvSpPr>
        <dsp:cNvPr id="0" name=""/>
        <dsp:cNvSpPr/>
      </dsp:nvSpPr>
      <dsp:spPr>
        <a:xfrm>
          <a:off x="9332072" y="431834"/>
          <a:ext cx="1337238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30,5 </a:t>
          </a:r>
          <a:r>
            <a:rPr lang="hr-HR" sz="1800" kern="1200" dirty="0" err="1"/>
            <a:t>mil</a:t>
          </a:r>
          <a:r>
            <a:rPr lang="hr-HR" sz="1800" kern="1200" dirty="0"/>
            <a:t>. EUR</a:t>
          </a:r>
          <a:endParaRPr lang="en-US" sz="2400" kern="1200" dirty="0"/>
        </a:p>
      </dsp:txBody>
      <dsp:txXfrm>
        <a:off x="9332072" y="431834"/>
        <a:ext cx="1337238" cy="862167"/>
      </dsp:txXfrm>
    </dsp:sp>
    <dsp:sp modelId="{11849AB7-865F-4658-B28A-DB0A2A191F25}">
      <dsp:nvSpPr>
        <dsp:cNvPr id="0" name=""/>
        <dsp:cNvSpPr/>
      </dsp:nvSpPr>
      <dsp:spPr>
        <a:xfrm>
          <a:off x="8947600" y="435655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5491316"/>
            <a:satOff val="-14153"/>
            <a:lumOff val="-9559"/>
            <a:alphaOff val="0"/>
          </a:schemeClr>
        </a:solidFill>
        <a:ln w="12700" cap="flat" cmpd="sng" algn="ctr">
          <a:solidFill>
            <a:schemeClr val="accent5">
              <a:hueOff val="-5491316"/>
              <a:satOff val="-14153"/>
              <a:lumOff val="-9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FA98B-DF6F-47EF-8C8C-8239714D089A}">
      <dsp:nvSpPr>
        <dsp:cNvPr id="0" name=""/>
        <dsp:cNvSpPr/>
      </dsp:nvSpPr>
      <dsp:spPr>
        <a:xfrm rot="5400000">
          <a:off x="9518354" y="217909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5B404-91E2-4F44-91FF-2692AFFFACD2}">
      <dsp:nvSpPr>
        <dsp:cNvPr id="0" name=""/>
        <dsp:cNvSpPr/>
      </dsp:nvSpPr>
      <dsp:spPr>
        <a:xfrm>
          <a:off x="6697376" y="1006496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b="1" kern="1200"/>
            <a:t>179</a:t>
          </a:r>
          <a:endParaRPr lang="en-US" sz="3300" b="1" kern="1200"/>
        </a:p>
      </dsp:txBody>
      <dsp:txXfrm>
        <a:off x="6697376" y="1006496"/>
        <a:ext cx="983581" cy="862167"/>
      </dsp:txXfrm>
    </dsp:sp>
    <dsp:sp modelId="{8A8D7961-D669-4F80-8D00-5B2714B00184}">
      <dsp:nvSpPr>
        <dsp:cNvPr id="0" name=""/>
        <dsp:cNvSpPr/>
      </dsp:nvSpPr>
      <dsp:spPr>
        <a:xfrm>
          <a:off x="10207062" y="137700"/>
          <a:ext cx="185581" cy="185581"/>
        </a:xfrm>
        <a:prstGeom prst="triangle">
          <a:avLst>
            <a:gd name="adj" fmla="val 100000"/>
          </a:avLst>
        </a:prstGeom>
        <a:solidFill>
          <a:schemeClr val="accent5">
            <a:hueOff val="-6336134"/>
            <a:satOff val="-16330"/>
            <a:lumOff val="-11030"/>
            <a:alphaOff val="0"/>
          </a:schemeClr>
        </a:solidFill>
        <a:ln w="12700" cap="flat" cmpd="sng" algn="ctr">
          <a:solidFill>
            <a:schemeClr val="accent5">
              <a:hueOff val="-6336134"/>
              <a:satOff val="-16330"/>
              <a:lumOff val="-11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3E775-FFAC-4999-B97F-19F2DC33ECD8}">
      <dsp:nvSpPr>
        <dsp:cNvPr id="0" name=""/>
        <dsp:cNvSpPr/>
      </dsp:nvSpPr>
      <dsp:spPr>
        <a:xfrm rot="5400000">
          <a:off x="10846571" y="-80045"/>
          <a:ext cx="654739" cy="1089472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031ED-51C4-45E9-A56C-8A6D6AB25848}">
      <dsp:nvSpPr>
        <dsp:cNvPr id="0" name=""/>
        <dsp:cNvSpPr/>
      </dsp:nvSpPr>
      <dsp:spPr>
        <a:xfrm>
          <a:off x="10737279" y="245471"/>
          <a:ext cx="983581" cy="862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10737279" y="245471"/>
        <a:ext cx="983581" cy="862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43AB6C1-7FB2-409D-9364-05CEEB98617E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53ACFFED-4F8B-4131-AA6D-2966990A9F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3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FFED-4F8B-4131-AA6D-2966990A9FE2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34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AE5C3-DC7B-8DB1-4296-8DF3F0D0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E3A40-A0A0-733C-1649-D552F281D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0B5725-2165-344E-27BA-98A7D489A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Posljednji projekti financijske perspektive 2014-2020 završeni su u 10. mjesecu 2023. Sva izvješća su certificirana i isplaćena, a u tijeku je zatvaranje programa koje je predviđeno u 2. mjesecu 2025.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8DAF-496C-80BF-B41F-F5D0F8F41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FFED-4F8B-4131-AA6D-2966990A9FE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21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195E4-3B8B-03B0-AC88-1E5ED9150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F04A2-34D5-7C93-C071-9580BF82F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FB93E-627B-C2F5-AE58-FC764706E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Prosječna stopa uspješnosti: 18%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32983-C8B5-B9E9-BEDB-3E8EF859D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FFED-4F8B-4131-AA6D-2966990A9FE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710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336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336">
              <a:defRPr/>
            </a:pPr>
            <a:fld id="{AE1A2AAA-0CF7-46CD-81D8-0852EE3F726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3336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033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CFFED-4F8B-4131-AA6D-2966990A9FE2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315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18FF-C309-1493-EC70-C2F78CDDE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CDB4C-52B3-CD6F-8A15-3B59C52D2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7FDA-9309-B093-6620-6D96BAEC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BBB26-F8A9-28F5-0ED2-DC8B45A7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AA047-CE12-7C2C-09A8-1C37817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7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82C93-0EAA-2FB8-2AD0-02336CBA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DC40B-376D-4E23-CF60-5326BCE85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782F-B0E7-AB32-4134-19EBB71B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BF76-60CF-DC23-D616-2463C671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A90C-2A26-F962-5827-D89DC925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47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59B4-CBED-69C3-E9C6-B45A1463C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FBECD-A35E-A49B-FD9C-297CAEB92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57151-562C-6A4B-71FB-6D818ABA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A61F7-2F59-FBA1-11D0-09120961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6A55-E71E-61A2-E673-58ADC677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8149-41A3-6C91-5C00-B1C98F70E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A986B-452D-6E19-409C-8299ECAA5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32CC-559D-E0B2-FAB0-E62324B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5C0A9-BC1B-1D97-6ED8-0D08C745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5D20-1EE5-2139-105E-FF74A811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246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4C6C-A4A4-57B7-0297-A1658FA0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C482-2512-D3D2-508C-53466C162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1EA16-5735-318F-78F1-8260A7C8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2DE47-7F0F-5FF2-E5F8-025AC2E8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398FF-EDA5-ABB7-56CE-48F76A6A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600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4A81-D5F7-6980-EA2D-CF66D82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CC195-E3A1-E160-B790-047088A09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0259-862F-002B-0BCF-88970DE0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5650-2E3A-781F-EBAA-32B776B2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B76E4-FB02-1DA3-F737-67FDFFCD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64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06EF-8655-57B6-86E1-597389C7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F328-0451-2049-6BF4-109FD3CE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7F370-2677-FB36-2E83-9E31AEC83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085F3-62AC-4C6C-E374-EBC91E33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5E89-6D3C-864F-A8FC-82B8A5C2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BCA39-279D-AC4B-2CD8-8F416BF3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54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0245-1DE7-A724-061F-DF190A3A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0511-5E8E-A717-357E-8C282A41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C8D4-BE97-49B0-0C32-5D32C3B87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0514-68F8-FD33-78C2-1B8F2DB86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D34D7-ACDA-2EA3-E984-FB949B640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6AEEB-627B-DA08-AEC1-7338E2FF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366F5-9726-79AC-8061-3AB929D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E884F-85AF-328E-228D-2437D64B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48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E546-4A51-A5D2-FBF7-26F4525C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60236-215A-7444-18B0-48100A1F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C0D8A-55CD-F8BB-5EA9-ADE8D748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67E2C-DE6D-42AE-91E1-064DD6E0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9605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91522-33A1-E6DA-1C20-8F4FDF4F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A3230-EDA4-1733-0DE3-F15FA91B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384E7-C8D3-49DB-55C8-43D1657F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093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59B6-2AF2-A253-55C0-146A17E31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6577-94D1-556F-1E78-8AE7AA5B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8FEE-8A61-0F9B-B733-6BD74C1FA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D07D9-55E7-0CE1-2550-CF92873B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B63C4-F0A2-D9DA-CCB9-0D50FA67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1C1BF-356D-20F9-F3E9-06C9B30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24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29A9-90E3-805A-DF0D-F9E8028A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C199-3682-B37B-2286-F5369550A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7150-A44E-E6C7-9205-4501A64B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73DA-588E-EDC6-5C58-F1CE573D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35AD-7031-9068-7269-884E141D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705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6B29-8B90-5C7F-65E1-8EA94A03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F5D34-F844-F316-1204-8853F3D05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7BBEB-3A48-1619-2E87-F5F5982CB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19A94-081D-7AA3-7F2D-DCDAD845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C085D-B47E-EF61-B40A-1D130C68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565F-D8B9-2CEA-87FC-2914E6E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03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C8A6-0A96-C6A2-6AA8-EE443322C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BDC44-65EA-D4F5-A26C-67DF3EC8C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FB4AE-D4CA-7374-5CA7-E6110EFC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58F3-6DCB-B74E-E86B-5E836412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D4C29-85BC-BBAD-403C-FE62DE9A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67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F219F-D319-66F9-9048-FEB4547D7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5C04F-1040-C168-8904-6DFCFCE12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8439C-231C-73EF-8FB3-3D792B69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146B-9957-A504-9F1B-84E3E13D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FB452-2B4B-3EE6-F40A-D12CC62B8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35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7090-6A12-9BAA-D7BD-60F832F1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FE00-954D-3A9F-5BD0-1F4E59DF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4AFC-8593-415F-3DA9-0D7B96D7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E84C3-AE84-9B6F-03D2-9B77B253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F610-B1A1-1313-4028-9E2D79AB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04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8154-5DAB-71C8-D5E0-76C27E7D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BBC2C-6166-C275-64EF-A71221E95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3670E-E711-9E54-F5B7-C67529E6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5EFA4-F6A8-48B6-0C35-4514D49A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2BD0D-6757-87C2-A12D-1E204462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9D99-6685-AA0E-55D6-6FED8D31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2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494C-A76B-1F45-1FAE-1E0BBC7A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6EF5A-C31A-B157-BE1B-6D0E88977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E9FF1-6636-C332-4FD2-2978C4A40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D37F3-9AF6-047D-4A2F-E2D7AF2B9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289A-F2A7-B8B8-E99C-4B201FFAE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548488-44B4-06A7-D5D9-004D6A0C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1B79F-F8B8-0D11-A0E3-AFE6690C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D0E07-1F97-D7F9-8424-CBD23991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495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4992-3908-2976-922D-9F581EBD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E7555-D14B-48E8-85AE-EBE384DE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AA16E-9D03-96D8-126D-9CC0563E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E70D1-A014-9189-7107-913AF701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644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76BD7-973E-F853-ED82-E97C5F2B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BB4D9-6D30-5C8A-6326-E574F281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9576-8B4F-BFB3-EA30-07F9CBBC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6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C913-2BAF-E9D5-92F8-D2249359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F09F-4F82-1BA9-1756-93FF84EA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63EA3-D3F3-E9E1-B5F0-350CE8A3A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63F13-F51A-82F6-82D9-F3DA4217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1C2C7-4E39-E55D-DE26-E50FF644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50522-FB25-AC3D-C98C-4FE23B52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34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7312-A229-4FFD-EB9D-1E37391CB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97B9A-ED8C-5536-7F6A-1F930DB71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890A-C528-2A62-56E7-A73021A82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5B3DF-E5C2-1F99-3D47-AFA31C87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07E69-BA2C-EFBA-02BF-A73F5816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BEE5C-9478-BF53-112F-39C50EDC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75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D7B26-0A91-7392-B168-D89B44671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35F5E-9C8F-9E56-D226-2C5585FC3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0DDC0-ADC8-69A9-2242-58BC02381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E8AF-21E2-43F8-B812-6CCA68D0419D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D3A0E-45D9-C4B9-7542-45A95EF30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73654-0E36-E5D1-EDAA-146A77B4A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1DE-D017-45F8-8B18-FD16D7ED8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3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CA571-2770-80E3-56CE-CBCA217A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D3C5B-84D6-B9E4-CCD0-B719DAFF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1FC8-D72B-0C7C-8F19-A21176F2E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9B85-A5D9-4471-BC60-4C537EEE68F3}" type="datetimeFigureOut">
              <a:rPr lang="hr-HR" smtClean="0"/>
              <a:t>24.10.2024.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F738-DD35-544A-A29E-A7F2B32F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8FDAE-3E64-1553-F4E6-9EE844EF3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7B6E-3B20-4234-AED6-2BF4268784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541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.jp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8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35.png"/><Relationship Id="rId4" Type="http://schemas.openxmlformats.org/officeDocument/2006/relationships/hyperlink" Target="https://interreg-croatia-serbia.e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3" Type="http://schemas.openxmlformats.org/officeDocument/2006/relationships/image" Target="../media/image2.jpg"/><Relationship Id="rId12" Type="http://schemas.openxmlformats.org/officeDocument/2006/relationships/image" Target="../media/image8.png"/><Relationship Id="rId17" Type="http://schemas.openxmlformats.org/officeDocument/2006/relationships/slide" Target="slide11.xml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19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5458A1-89ED-9F9F-9EFA-C9B5E9D9E7DA}"/>
              </a:ext>
            </a:extLst>
          </p:cNvPr>
          <p:cNvSpPr txBox="1"/>
          <p:nvPr/>
        </p:nvSpPr>
        <p:spPr>
          <a:xfrm>
            <a:off x="1561127" y="3991512"/>
            <a:ext cx="9122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chemeClr val="accent5"/>
                </a:solidFill>
                <a:ea typeface="+mj-ea"/>
                <a:cs typeface="Calibri" panose="020F0502020204030204" pitchFamily="34" charset="0"/>
              </a:rPr>
              <a:t>Svečana konferencija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83909-E29A-521F-7903-5D8312DAB309}"/>
              </a:ext>
            </a:extLst>
          </p:cNvPr>
          <p:cNvSpPr txBox="1"/>
          <p:nvPr/>
        </p:nvSpPr>
        <p:spPr>
          <a:xfrm>
            <a:off x="2917601" y="4505619"/>
            <a:ext cx="6356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Calibri" panose="020F0502020204030204" pitchFamily="34" charset="0"/>
              </a:rPr>
              <a:t>23. 10. 2024.</a:t>
            </a:r>
          </a:p>
          <a:p>
            <a:pPr algn="ctr"/>
            <a:r>
              <a:rPr lang="hr-HR" sz="24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Calibri" panose="020F0502020204030204" pitchFamily="34" charset="0"/>
              </a:rPr>
              <a:t>Osijek, Republika Hrvatska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763D-289F-137E-2E8A-20572742FCDE}"/>
              </a:ext>
            </a:extLst>
          </p:cNvPr>
          <p:cNvSpPr txBox="1"/>
          <p:nvPr/>
        </p:nvSpPr>
        <p:spPr>
          <a:xfrm>
            <a:off x="852104" y="2411070"/>
            <a:ext cx="10135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Rezultati Programa u 2014.-2020. razdoblju</a:t>
            </a:r>
          </a:p>
          <a:p>
            <a:pPr algn="ctr"/>
            <a:r>
              <a:rPr lang="hr-HR" sz="3600" b="1" dirty="0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i glavne značajke Programa u 2021.-2027. razdoblju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48985" y="0"/>
            <a:ext cx="1209402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1" name="Picture 30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9285EC10-7367-CCE9-48A3-BE28BE5B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225" y="4046820"/>
              <a:ext cx="1082134" cy="2027096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EC684C3F-D872-530D-661D-7E2CAE8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24499171-A007-9801-C7A1-B7AFF6EAB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6156144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8C399-02E9-542C-2D7B-50AD894C1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BEABE749-89A3-B3F8-9CC0-9A083172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415" y="433871"/>
            <a:ext cx="1216377" cy="1940413"/>
          </a:xfrm>
          <a:prstGeom prst="rect">
            <a:avLst/>
          </a:prstGeom>
        </p:spPr>
      </p:pic>
      <p:pic>
        <p:nvPicPr>
          <p:cNvPr id="17" name="Picture 16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7243E8A1-A179-5031-3FF1-D7BFBE9C3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58">
            <a:off x="1006590" y="4208917"/>
            <a:ext cx="977441" cy="187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74720-14B5-663F-483A-FBAFB6C36E65}"/>
              </a:ext>
            </a:extLst>
          </p:cNvPr>
          <p:cNvSpPr txBox="1"/>
          <p:nvPr/>
        </p:nvSpPr>
        <p:spPr>
          <a:xfrm>
            <a:off x="3616945" y="2043917"/>
            <a:ext cx="8575055" cy="1077218"/>
          </a:xfrm>
          <a:prstGeom prst="rect">
            <a:avLst/>
          </a:prstGeom>
          <a:solidFill>
            <a:srgbClr val="D6B8E2"/>
          </a:solidFill>
        </p:spPr>
        <p:txBody>
          <a:bodyPr wrap="square" rtlCol="0">
            <a:spAutoFit/>
          </a:bodyPr>
          <a:lstStyle/>
          <a:p>
            <a:r>
              <a:rPr lang="hr-HR" sz="1600" b="1"/>
              <a:t>	Ukupna alokacija: </a:t>
            </a:r>
            <a:r>
              <a:rPr lang="hr-HR" sz="1600"/>
              <a:t>EUR 8.875.883,00 (</a:t>
            </a:r>
            <a:r>
              <a:rPr lang="hr-HR" sz="1600" b="1"/>
              <a:t>22% </a:t>
            </a:r>
            <a:r>
              <a:rPr lang="hr-HR" sz="1600"/>
              <a:t>ukupne alokacije Programa)</a:t>
            </a:r>
          </a:p>
          <a:p>
            <a:r>
              <a:rPr lang="hr-HR" sz="1600" b="1"/>
              <a:t>	Iskorištenost sredstava:</a:t>
            </a:r>
            <a:r>
              <a:rPr lang="hr-HR" sz="1600"/>
              <a:t> 99%</a:t>
            </a:r>
            <a:endParaRPr lang="en-US" sz="1600"/>
          </a:p>
          <a:p>
            <a:r>
              <a:rPr lang="hr-HR" sz="1600" b="1"/>
              <a:t>	Implementiranih projekata: </a:t>
            </a:r>
            <a:r>
              <a:rPr lang="hr-HR" sz="1600"/>
              <a:t>11</a:t>
            </a:r>
          </a:p>
          <a:p>
            <a:r>
              <a:rPr lang="hr-HR" sz="1600"/>
              <a:t>	</a:t>
            </a:r>
            <a:r>
              <a:rPr lang="hr-HR" sz="1600" b="1"/>
              <a:t>4</a:t>
            </a:r>
            <a:r>
              <a:rPr lang="hr-HR" sz="1600"/>
              <a:t> programska pokazatelja ostvarenja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253D66-19AB-73E2-552F-733D14FCEE5E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CA708D2-E9DB-8A33-8C55-9604FD799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48C05BE8-831B-1A91-5581-2200460F9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DA881D-9227-3D3A-C4F8-4CF0497750E5}"/>
              </a:ext>
            </a:extLst>
          </p:cNvPr>
          <p:cNvSpPr txBox="1"/>
          <p:nvPr/>
        </p:nvSpPr>
        <p:spPr>
          <a:xfrm>
            <a:off x="6679939" y="125116"/>
            <a:ext cx="5512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Prioritetna os 3</a:t>
            </a:r>
          </a:p>
          <a:p>
            <a:endParaRPr lang="hr-HR" b="1"/>
          </a:p>
          <a:p>
            <a:r>
              <a:rPr lang="hr-HR" b="1"/>
              <a:t>Specifični cilj 3.1.: </a:t>
            </a:r>
            <a:r>
              <a:rPr lang="hr-HR"/>
              <a:t>Ojačati, diverzificirati i integrirati prekograničnu turističku ponudu i poboljšati upravljanje kulturnom i prirodnom baštinom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47498-B9F9-7374-B0E5-52FFDC1F4C45}"/>
              </a:ext>
            </a:extLst>
          </p:cNvPr>
          <p:cNvSpPr txBox="1"/>
          <p:nvPr/>
        </p:nvSpPr>
        <p:spPr>
          <a:xfrm>
            <a:off x="2556776" y="3331703"/>
            <a:ext cx="8862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/>
              <a:t>Istaknuta ostvarenja: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/>
              <a:t>Razvijeno i promovirano </a:t>
            </a:r>
            <a:r>
              <a:rPr lang="hr-HR" b="1" dirty="0"/>
              <a:t>20</a:t>
            </a:r>
            <a:r>
              <a:rPr lang="hr-HR" dirty="0"/>
              <a:t> </a:t>
            </a:r>
            <a:r>
              <a:rPr lang="hr-HR" b="1" dirty="0"/>
              <a:t>zajedničkih turističkih proizvoda </a:t>
            </a:r>
            <a:r>
              <a:rPr lang="hr-HR" dirty="0"/>
              <a:t>(</a:t>
            </a:r>
            <a:r>
              <a:rPr lang="hr-HR" dirty="0" err="1"/>
              <a:t>Eat</a:t>
            </a:r>
            <a:r>
              <a:rPr lang="hr-HR" dirty="0"/>
              <a:t> </a:t>
            </a:r>
            <a:r>
              <a:rPr lang="hr-HR" dirty="0" err="1"/>
              <a:t>Pannonia</a:t>
            </a:r>
            <a:r>
              <a:rPr lang="hr-HR" dirty="0"/>
              <a:t> brend autohtonih proizvoda, gastro ruta Srednjeg Podunavlja, Papuk </a:t>
            </a:r>
            <a:r>
              <a:rPr lang="hr-HR" dirty="0" err="1"/>
              <a:t>Land</a:t>
            </a:r>
            <a:r>
              <a:rPr lang="hr-HR" dirty="0"/>
              <a:t> Art festival, Secesijska turistička ruta,…)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latin typeface="Calibri"/>
              </a:rPr>
              <a:t>Poboljšane/uređene </a:t>
            </a:r>
            <a:r>
              <a:rPr lang="hr-HR" b="1" dirty="0">
                <a:latin typeface="Calibri"/>
              </a:rPr>
              <a:t>24 turističke lokacije </a:t>
            </a:r>
            <a:r>
              <a:rPr lang="hr-HR" dirty="0">
                <a:latin typeface="Calibri"/>
              </a:rPr>
              <a:t>potpornom infrastrukturom ili opremom (</a:t>
            </a:r>
            <a:r>
              <a:rPr lang="hr-HR" dirty="0" err="1">
                <a:latin typeface="Calibri"/>
              </a:rPr>
              <a:t>Sakuntala</a:t>
            </a:r>
            <a:r>
              <a:rPr lang="hr-HR" dirty="0">
                <a:latin typeface="Calibri"/>
              </a:rPr>
              <a:t> park u Osijeku, 6 novih tematskih staza u prekograničnom području, nova infrastruktura za promatranje i hranjenje ptica u </a:t>
            </a:r>
            <a:r>
              <a:rPr lang="hr-HR" dirty="0" err="1">
                <a:latin typeface="Calibri"/>
              </a:rPr>
              <a:t>Zasavici</a:t>
            </a:r>
            <a:r>
              <a:rPr lang="hr-HR" dirty="0">
                <a:latin typeface="Calibri"/>
              </a:rPr>
              <a:t>,…)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latin typeface="Calibri"/>
              </a:rPr>
              <a:t>Više od </a:t>
            </a:r>
            <a:r>
              <a:rPr lang="hr-HR" b="1" dirty="0">
                <a:latin typeface="Calibri"/>
              </a:rPr>
              <a:t>1.000 osoba educirano </a:t>
            </a:r>
            <a:r>
              <a:rPr lang="hr-HR" dirty="0">
                <a:latin typeface="Calibri"/>
              </a:rPr>
              <a:t>za osiguranje kvalitete kulturne ili prirodne baštine i upravljanja destinacijom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dirty="0">
                <a:latin typeface="Calibri"/>
              </a:rPr>
              <a:t>Više od </a:t>
            </a:r>
            <a:r>
              <a:rPr lang="hr-HR" b="1" dirty="0">
                <a:latin typeface="Calibri"/>
              </a:rPr>
              <a:t>8.800 novih posjetitelja </a:t>
            </a:r>
            <a:r>
              <a:rPr lang="hr-HR" dirty="0">
                <a:latin typeface="Calibri"/>
              </a:rPr>
              <a:t>u područjima revitalizirane kulturne ili prirodne baštine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B3564F-4C08-6DE6-8127-0681661CBAC6}"/>
              </a:ext>
            </a:extLst>
          </p:cNvPr>
          <p:cNvGrpSpPr/>
          <p:nvPr/>
        </p:nvGrpSpPr>
        <p:grpSpPr>
          <a:xfrm>
            <a:off x="2063432" y="1028958"/>
            <a:ext cx="2472440" cy="2077500"/>
            <a:chOff x="679070" y="1482571"/>
            <a:chExt cx="2206334" cy="1840784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253C700-2AC6-1D8D-2148-36260E20FB5D}"/>
                </a:ext>
              </a:extLst>
            </p:cNvPr>
            <p:cNvSpPr/>
            <p:nvPr/>
          </p:nvSpPr>
          <p:spPr>
            <a:xfrm>
              <a:off x="679070" y="1482571"/>
              <a:ext cx="2206334" cy="1840784"/>
            </a:xfrm>
            <a:prstGeom prst="hexagon">
              <a:avLst/>
            </a:prstGeom>
            <a:solidFill>
              <a:srgbClr val="7F3E98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r>
                <a:rPr lang="hr-HR" sz="3000" b="1"/>
                <a:t>PA 3</a:t>
              </a:r>
              <a:endParaRPr lang="en-US" sz="3000" b="1">
                <a:solidFill>
                  <a:schemeClr val="lt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9D35EE-2343-5B99-2AD9-6FF1320BE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28337" y="1857740"/>
              <a:ext cx="676659" cy="77882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DE23FD7-C3E7-93AD-BBA5-2FD3B83AD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 bwMode="auto">
          <a:xfrm>
            <a:off x="6050" y="2125861"/>
            <a:ext cx="2506492" cy="2119173"/>
          </a:xfrm>
          <a:prstGeom prst="hex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5BEA8-335C-B380-581E-ACD7B6BD17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11143"/>
          <a:stretch/>
        </p:blipFill>
        <p:spPr>
          <a:xfrm>
            <a:off x="4075597" y="-18854"/>
            <a:ext cx="2443458" cy="1993113"/>
          </a:xfrm>
          <a:prstGeom prst="hexagon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D6A4480-3B5A-41FD-5E6F-C1A0E421E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" y="6138759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399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DDFC-D8BD-00D9-C2F7-2B7F9EC9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7B0C9F66-3BDE-DA6D-0157-282EAEC5D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121" y="454936"/>
            <a:ext cx="1216377" cy="1940413"/>
          </a:xfrm>
          <a:prstGeom prst="rect">
            <a:avLst/>
          </a:prstGeom>
        </p:spPr>
      </p:pic>
      <p:pic>
        <p:nvPicPr>
          <p:cNvPr id="17" name="Picture 16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5CF5F87E-D9D5-ADD2-44F9-13EBBF3B7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58">
            <a:off x="1006590" y="4208917"/>
            <a:ext cx="977441" cy="187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7E470B-3DD3-3438-CC37-24211E7F9D4D}"/>
              </a:ext>
            </a:extLst>
          </p:cNvPr>
          <p:cNvSpPr txBox="1"/>
          <p:nvPr/>
        </p:nvSpPr>
        <p:spPr>
          <a:xfrm>
            <a:off x="3616945" y="2025063"/>
            <a:ext cx="8575055" cy="1077218"/>
          </a:xfrm>
          <a:prstGeom prst="rect">
            <a:avLst/>
          </a:prstGeom>
          <a:solidFill>
            <a:srgbClr val="BEF2F8"/>
          </a:solidFill>
        </p:spPr>
        <p:txBody>
          <a:bodyPr wrap="square" rtlCol="0">
            <a:spAutoFit/>
          </a:bodyPr>
          <a:lstStyle/>
          <a:p>
            <a:r>
              <a:rPr lang="hr-HR" sz="1600" b="1"/>
              <a:t>	Ukupna alokacija: </a:t>
            </a:r>
            <a:r>
              <a:rPr lang="hr-HR" sz="1600"/>
              <a:t>EUR 7.135.666,00 (</a:t>
            </a:r>
            <a:r>
              <a:rPr lang="hr-HR" sz="1600" b="1"/>
              <a:t>18% </a:t>
            </a:r>
            <a:r>
              <a:rPr lang="hr-HR" sz="1600"/>
              <a:t>ukupne alokacije Programa)</a:t>
            </a:r>
          </a:p>
          <a:p>
            <a:r>
              <a:rPr lang="hr-HR" sz="1600" b="1"/>
              <a:t>	Iskorištenost sredstava:</a:t>
            </a:r>
            <a:r>
              <a:rPr lang="hr-HR" sz="1600"/>
              <a:t> 99%</a:t>
            </a:r>
            <a:endParaRPr lang="en-US" sz="1600"/>
          </a:p>
          <a:p>
            <a:r>
              <a:rPr lang="hr-HR" sz="1600" b="1"/>
              <a:t>	Implementiranih projekata: </a:t>
            </a:r>
            <a:r>
              <a:rPr lang="hr-HR" sz="1600"/>
              <a:t>14</a:t>
            </a:r>
          </a:p>
          <a:p>
            <a:r>
              <a:rPr lang="hr-HR" sz="1600"/>
              <a:t>	</a:t>
            </a:r>
            <a:r>
              <a:rPr lang="hr-HR" sz="1600" b="1"/>
              <a:t>4</a:t>
            </a:r>
            <a:r>
              <a:rPr lang="hr-HR" sz="1600"/>
              <a:t> programska pokazatelja ostvarenja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580F5D-60C0-0A4A-59C6-57D73094B6EF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382A98-864D-1E15-B4DB-FA4A1042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52FD42D9-2044-E353-E446-E135E9AC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0E0AA4-174C-736D-48D6-A79890B28ED4}"/>
              </a:ext>
            </a:extLst>
          </p:cNvPr>
          <p:cNvSpPr txBox="1"/>
          <p:nvPr/>
        </p:nvSpPr>
        <p:spPr>
          <a:xfrm>
            <a:off x="6679940" y="125116"/>
            <a:ext cx="55120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Prioritetna os 4</a:t>
            </a:r>
          </a:p>
          <a:p>
            <a:endParaRPr lang="hr-HR" sz="1600" b="1"/>
          </a:p>
          <a:p>
            <a:r>
              <a:rPr lang="hr-HR" b="1"/>
              <a:t>Specifični cilj 4.1.: </a:t>
            </a:r>
            <a:r>
              <a:rPr lang="hr-HR"/>
              <a:t>Poboljšati konkurentnost programskog područja kroz jačanje suradnje između institucija za potporu poslovanju i poduzetnika s ciljem razvoja novih proizvoda/usluga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96CA94-5B2E-238F-2AE5-1397769ACD6B}"/>
              </a:ext>
            </a:extLst>
          </p:cNvPr>
          <p:cNvSpPr txBox="1"/>
          <p:nvPr/>
        </p:nvSpPr>
        <p:spPr>
          <a:xfrm>
            <a:off x="2556776" y="3331703"/>
            <a:ext cx="8862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/>
              <a:t>Istaknuta ostvarenja: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Uspostavljeno je ili poboljšano </a:t>
            </a:r>
            <a:r>
              <a:rPr lang="hr-HR" b="1"/>
              <a:t>10 prekograničnih klastera/mreža za suradnju </a:t>
            </a:r>
            <a:r>
              <a:rPr lang="hr-HR"/>
              <a:t>u područjima: potpore ženama poduzetnicama, organske proizvodnje i hortikulture, papirne industrije,…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Opremljena su </a:t>
            </a:r>
            <a:r>
              <a:rPr lang="hr-HR" b="1"/>
              <a:t>22 laboratorija/centra kompetencija </a:t>
            </a:r>
            <a:r>
              <a:rPr lang="hr-HR"/>
              <a:t>s fokusom na ekološku poljoprivredu, primjenu ICT rješenja u automobilskoj industriji, primjenu umjetne inteligencije i novih tehnologija u poduzetništvu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Uvedena je </a:t>
            </a:r>
            <a:r>
              <a:rPr lang="hr-HR" b="1"/>
              <a:t>21</a:t>
            </a:r>
            <a:r>
              <a:rPr lang="hr-HR"/>
              <a:t> nova usluga ili inovativni proces proizvodnje/tehnologije u graditeljstvu, voćarstvu, održivoj poljoprivredi i drugim sektorima u prekograničnom području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/>
              <a:t>26 </a:t>
            </a:r>
            <a:r>
              <a:rPr lang="hr-HR"/>
              <a:t>poduzetnika uspostavilo je suradnju s istraživačkim institucijama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B8A3-DA96-6EEB-FFA7-DA264DAB46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r="5939"/>
          <a:stretch/>
        </p:blipFill>
        <p:spPr bwMode="auto">
          <a:xfrm>
            <a:off x="12631" y="2127863"/>
            <a:ext cx="2452885" cy="1998830"/>
          </a:xfrm>
          <a:prstGeom prst="hex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72DAD-05BA-8007-07B6-4958F9E6D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6" b="12196"/>
          <a:stretch/>
        </p:blipFill>
        <p:spPr>
          <a:xfrm>
            <a:off x="4052959" y="-9427"/>
            <a:ext cx="2551175" cy="1999032"/>
          </a:xfrm>
          <a:prstGeom prst="hexagon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D33546-5F38-7F2B-0C3A-2DDCCFD12418}"/>
              </a:ext>
            </a:extLst>
          </p:cNvPr>
          <p:cNvGrpSpPr/>
          <p:nvPr/>
        </p:nvGrpSpPr>
        <p:grpSpPr>
          <a:xfrm>
            <a:off x="2055045" y="1017131"/>
            <a:ext cx="2452885" cy="2085150"/>
            <a:chOff x="357999" y="1429750"/>
            <a:chExt cx="2420576" cy="1941415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4905BAF4-716A-266E-0E55-18ED85BD1198}"/>
                </a:ext>
              </a:extLst>
            </p:cNvPr>
            <p:cNvSpPr/>
            <p:nvPr/>
          </p:nvSpPr>
          <p:spPr>
            <a:xfrm>
              <a:off x="357999" y="1429750"/>
              <a:ext cx="2420576" cy="1941415"/>
            </a:xfrm>
            <a:prstGeom prst="hexagon">
              <a:avLst/>
            </a:prstGeom>
            <a:solidFill>
              <a:srgbClr val="16BED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r>
                <a:rPr lang="hr-HR" sz="3000" b="1"/>
                <a:t>PA 4</a:t>
              </a:r>
              <a:endParaRPr lang="en-US" sz="3000" b="1">
                <a:solidFill>
                  <a:schemeClr val="lt1"/>
                </a:solidFill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BB49D4-F482-8A01-369D-379B88EB6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5068" y="1857740"/>
              <a:ext cx="1000125" cy="742950"/>
            </a:xfrm>
            <a:prstGeom prst="rect">
              <a:avLst/>
            </a:prstGeom>
          </p:spPr>
        </p:pic>
      </p:grp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20040FC0-0624-DC8B-0672-04994CE64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0" y="6170464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46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0" y="1"/>
            <a:ext cx="12191999" cy="6605745"/>
            <a:chOff x="200967" y="160883"/>
            <a:chExt cx="11825392" cy="62575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139" y="5729365"/>
              <a:ext cx="2273531" cy="689101"/>
            </a:xfrm>
            <a:prstGeom prst="rect">
              <a:avLst/>
            </a:prstGeom>
          </p:spPr>
        </p:pic>
        <p:pic>
          <p:nvPicPr>
            <p:cNvPr id="31" name="Picture 30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9285EC10-7367-CCE9-48A3-BE28BE5B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225" y="4046820"/>
              <a:ext cx="1082134" cy="2027096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EC684C3F-D872-530D-661D-7E2CAE8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BAFC6D4-1A6D-8643-880F-3CC36306911F}"/>
              </a:ext>
            </a:extLst>
          </p:cNvPr>
          <p:cNvSpPr txBox="1"/>
          <p:nvPr/>
        </p:nvSpPr>
        <p:spPr>
          <a:xfrm>
            <a:off x="5976625" y="1543424"/>
            <a:ext cx="55390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t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Obilježeno je </a:t>
            </a:r>
            <a:r>
              <a:rPr lang="hr-HR" sz="1600" b="1" dirty="0"/>
              <a:t>9 Dana Europske/Interreg suradnje (EC/IC Day)</a:t>
            </a:r>
            <a:endParaRPr lang="hr-HR" sz="1600" dirty="0"/>
          </a:p>
          <a:p>
            <a:pPr marL="285750" indent="-285750" fontAlgn="t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Organizirano je više od </a:t>
            </a:r>
            <a:r>
              <a:rPr lang="hr-HR" sz="1600" b="1" dirty="0"/>
              <a:t>20 radionica</a:t>
            </a:r>
            <a:r>
              <a:rPr lang="hr-HR" sz="1600" dirty="0"/>
              <a:t> za prijavitelje i korisnike</a:t>
            </a:r>
          </a:p>
          <a:p>
            <a:pPr marL="285750" indent="-285750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Projekt </a:t>
            </a:r>
            <a:r>
              <a:rPr lang="hr-HR" sz="1600" b="1" dirty="0"/>
              <a:t>UPDATE</a:t>
            </a:r>
            <a:r>
              <a:rPr lang="hr-HR" sz="1600" dirty="0"/>
              <a:t> – Dvostruki pobjednik </a:t>
            </a:r>
            <a:r>
              <a:rPr lang="hr-HR" sz="1600" dirty="0" err="1"/>
              <a:t>Interact</a:t>
            </a:r>
            <a:r>
              <a:rPr lang="hr-HR" sz="1600" dirty="0"/>
              <a:t>-ovog </a:t>
            </a:r>
            <a:r>
              <a:rPr lang="hr-HR" sz="1600" i="1" dirty="0" err="1"/>
              <a:t>storytelling</a:t>
            </a:r>
            <a:r>
              <a:rPr lang="hr-HR" sz="1600" dirty="0"/>
              <a:t> natjecanja </a:t>
            </a:r>
            <a:r>
              <a:rPr lang="hr-HR" sz="1600" b="1" dirty="0"/>
              <a:t>Interreg Project </a:t>
            </a:r>
            <a:r>
              <a:rPr lang="hr-HR" sz="1600" b="1" dirty="0" err="1"/>
              <a:t>Slam</a:t>
            </a:r>
            <a:r>
              <a:rPr lang="hr-HR" sz="1600" b="1" dirty="0"/>
              <a:t> 2023</a:t>
            </a:r>
          </a:p>
          <a:p>
            <a:pPr marL="285750" indent="-285750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Projekt </a:t>
            </a:r>
            <a:r>
              <a:rPr lang="hr-HR" sz="1600" b="1" dirty="0" err="1"/>
              <a:t>Heart</a:t>
            </a:r>
            <a:r>
              <a:rPr lang="hr-HR" sz="1600" b="1" dirty="0"/>
              <a:t> Net </a:t>
            </a:r>
            <a:r>
              <a:rPr lang="hr-HR" sz="1600" dirty="0"/>
              <a:t>- Finalist natjecanja </a:t>
            </a:r>
            <a:r>
              <a:rPr lang="hr-HR" sz="1600" b="1" dirty="0"/>
              <a:t>Interreg Project </a:t>
            </a:r>
            <a:r>
              <a:rPr lang="hr-HR" sz="1600" b="1" dirty="0" err="1"/>
              <a:t>Slam</a:t>
            </a:r>
            <a:r>
              <a:rPr lang="hr-HR" sz="1600" b="1" dirty="0"/>
              <a:t> 2021</a:t>
            </a:r>
          </a:p>
          <a:p>
            <a:pPr marL="285750" indent="-285750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Projekt</a:t>
            </a:r>
            <a:r>
              <a:rPr lang="hr-HR" sz="1600" b="1" dirty="0"/>
              <a:t> XBIT</a:t>
            </a:r>
            <a:r>
              <a:rPr lang="hr-HR" sz="1600" dirty="0"/>
              <a:t> – Finalist natjecanja </a:t>
            </a:r>
            <a:r>
              <a:rPr lang="hr-HR" sz="1600" b="1" dirty="0"/>
              <a:t>REGIOSTARS 2020</a:t>
            </a:r>
          </a:p>
          <a:p>
            <a:pPr marL="285750" indent="-285750" fontAlgn="t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Projekt </a:t>
            </a:r>
            <a:r>
              <a:rPr lang="hr-HR" sz="1600" b="1" dirty="0" err="1"/>
              <a:t>ReGerNet</a:t>
            </a:r>
            <a:r>
              <a:rPr lang="hr-HR" sz="1600" dirty="0"/>
              <a:t> - Finalist natjecanja </a:t>
            </a:r>
            <a:r>
              <a:rPr lang="hr-HR" sz="1600" b="1" dirty="0"/>
              <a:t>REGIOSTARS 2019 </a:t>
            </a:r>
          </a:p>
          <a:p>
            <a:pPr fontAlgn="t">
              <a:lnSpc>
                <a:spcPts val="2400"/>
              </a:lnSpc>
              <a:spcAft>
                <a:spcPts val="0"/>
              </a:spcAft>
            </a:pPr>
            <a:r>
              <a:rPr lang="hr-HR" sz="1600" dirty="0"/>
              <a:t>      i uključen u </a:t>
            </a:r>
            <a:r>
              <a:rPr lang="hr-HR" sz="1600" dirty="0" err="1"/>
              <a:t>Interact</a:t>
            </a:r>
            <a:r>
              <a:rPr lang="hr-HR" sz="1600" dirty="0"/>
              <a:t>-ove </a:t>
            </a:r>
            <a:r>
              <a:rPr lang="hr-HR" sz="1600" b="1" dirty="0" err="1"/>
              <a:t>Inclusive</a:t>
            </a:r>
            <a:r>
              <a:rPr lang="hr-HR" sz="1600" b="1" dirty="0"/>
              <a:t> </a:t>
            </a:r>
            <a:r>
              <a:rPr lang="hr-HR" sz="1600" b="1" dirty="0" err="1"/>
              <a:t>Growth</a:t>
            </a:r>
            <a:r>
              <a:rPr lang="hr-HR" sz="1600" b="1" dirty="0"/>
              <a:t> </a:t>
            </a:r>
            <a:r>
              <a:rPr lang="hr-HR" sz="1600" dirty="0"/>
              <a:t>razglednice</a:t>
            </a:r>
            <a:endParaRPr lang="hr-HR" sz="1600" b="1" dirty="0"/>
          </a:p>
          <a:p>
            <a:pPr marL="285750" indent="-285750" fontAlgn="t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dirty="0"/>
              <a:t>Projekt </a:t>
            </a:r>
            <a:r>
              <a:rPr lang="hr-HR" sz="1600" b="1" dirty="0"/>
              <a:t>Take Care! </a:t>
            </a:r>
            <a:r>
              <a:rPr lang="hr-HR" sz="1600" dirty="0"/>
              <a:t>odabran za predstavljanje u DG REGIO e-knjizi </a:t>
            </a:r>
            <a:r>
              <a:rPr lang="hr-HR" sz="1600" b="1" dirty="0"/>
              <a:t>30 </a:t>
            </a:r>
            <a:r>
              <a:rPr lang="hr-HR" sz="1600" b="1" dirty="0" err="1"/>
              <a:t>Years</a:t>
            </a:r>
            <a:r>
              <a:rPr lang="hr-HR" sz="1600" b="1" dirty="0"/>
              <a:t> </a:t>
            </a:r>
            <a:r>
              <a:rPr lang="hr-HR" sz="1600" b="1" dirty="0" err="1"/>
              <a:t>of</a:t>
            </a:r>
            <a:r>
              <a:rPr lang="hr-HR" sz="1600" b="1" dirty="0"/>
              <a:t> Interreg</a:t>
            </a:r>
          </a:p>
        </p:txBody>
      </p:sp>
      <p:pic>
        <p:nvPicPr>
          <p:cNvPr id="4" name="Picture 3" descr="A group of people gathered around a child holding a frisbee&#10;&#10;Description automatically generated with low confidence">
            <a:extLst>
              <a:ext uri="{FF2B5EF4-FFF2-40B4-BE49-F238E27FC236}">
                <a16:creationId xmlns:a16="http://schemas.microsoft.com/office/drawing/2014/main" id="{83EC2DD1-B255-1814-0F37-BC91F15618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27798" r="36117" b="23429"/>
          <a:stretch/>
        </p:blipFill>
        <p:spPr>
          <a:xfrm>
            <a:off x="2900540" y="10276"/>
            <a:ext cx="3023651" cy="2676557"/>
          </a:xfrm>
          <a:prstGeom prst="hexagon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ADDFF-E2D8-359C-6671-958B509010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" r="8716"/>
          <a:stretch/>
        </p:blipFill>
        <p:spPr>
          <a:xfrm>
            <a:off x="58270" y="1421490"/>
            <a:ext cx="3387567" cy="2599032"/>
          </a:xfrm>
          <a:prstGeom prst="hexagon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30239-E105-D06F-0DC4-665BE3A3C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b="1353"/>
          <a:stretch/>
        </p:blipFill>
        <p:spPr>
          <a:xfrm>
            <a:off x="2900540" y="2768456"/>
            <a:ext cx="3023651" cy="2599032"/>
          </a:xfrm>
          <a:prstGeom prst="hexagon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907DD4-1060-63E6-0FEA-6778EABAD634}"/>
              </a:ext>
            </a:extLst>
          </p:cNvPr>
          <p:cNvSpPr txBox="1"/>
          <p:nvPr/>
        </p:nvSpPr>
        <p:spPr>
          <a:xfrm>
            <a:off x="6096000" y="238039"/>
            <a:ext cx="37731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Vidljivost Programa</a:t>
            </a:r>
            <a:endParaRPr lang="hr-HR" sz="3000" b="1" dirty="0">
              <a:solidFill>
                <a:srgbClr val="003399"/>
              </a:solidFill>
              <a:ea typeface="+mj-ea"/>
              <a:cs typeface="Calibri" panose="020F0502020204030204" pitchFamily="34" charset="0"/>
            </a:endParaRPr>
          </a:p>
        </p:txBody>
      </p:sp>
      <p:pic>
        <p:nvPicPr>
          <p:cNvPr id="11" name="Picture 10" descr="A group of people standing around a table with a group of people&#10;&#10;Description automatically generated">
            <a:extLst>
              <a:ext uri="{FF2B5EF4-FFF2-40B4-BE49-F238E27FC236}">
                <a16:creationId xmlns:a16="http://schemas.microsoft.com/office/drawing/2014/main" id="{6BA0E47D-0A07-2957-FA9E-E5C1073F5D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42700" r="32381" b="1976"/>
          <a:stretch/>
        </p:blipFill>
        <p:spPr>
          <a:xfrm>
            <a:off x="0" y="4102145"/>
            <a:ext cx="3504109" cy="2745579"/>
          </a:xfrm>
          <a:prstGeom prst="hexagon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79867A-57D9-B0C9-40B8-CB5C702160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04" y="5989700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405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C8F01-1FBF-DF42-E839-C8D21AC58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500" y="0"/>
            <a:ext cx="51434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3ED03-E8A5-D7F0-E9EF-2C81260B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787237"/>
            <a:ext cx="9403773" cy="1641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Interreg </a:t>
            </a:r>
            <a:r>
              <a:rPr lang="hr-HR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VI-A </a:t>
            </a:r>
            <a:r>
              <a:rPr lang="en-GB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IPA Program </a:t>
            </a:r>
            <a:r>
              <a:rPr lang="hr-HR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Hrvatska – Srbija u razdoblju </a:t>
            </a:r>
            <a:r>
              <a:rPr lang="en-GB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2021</a:t>
            </a:r>
            <a:r>
              <a:rPr lang="hr-HR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.</a:t>
            </a:r>
            <a:r>
              <a:rPr lang="en-GB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-2027</a:t>
            </a:r>
            <a:r>
              <a:rPr lang="hr-HR" sz="4000" b="1" dirty="0">
                <a:solidFill>
                  <a:srgbClr val="003399"/>
                </a:solidFill>
                <a:latin typeface="+mn-lt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E24C14-C4BD-352B-74C1-CF4CFA958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77654"/>
            <a:ext cx="3463556" cy="1044709"/>
          </a:xfrm>
          <a:prstGeom prst="rect">
            <a:avLst/>
          </a:prstGeom>
        </p:spPr>
      </p:pic>
      <p:pic>
        <p:nvPicPr>
          <p:cNvPr id="4" name="Picture 3" descr="RS NA">
            <a:extLst>
              <a:ext uri="{FF2B5EF4-FFF2-40B4-BE49-F238E27FC236}">
                <a16:creationId xmlns:a16="http://schemas.microsoft.com/office/drawing/2014/main" id="{4AEE27D4-7FA8-A9B1-4010-794B71D54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79" y="6027318"/>
            <a:ext cx="2344014" cy="727441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1C956CF-6373-BF14-E445-7982D91EB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3" y="6078490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4252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C8F01-1FBF-DF42-E839-C8D21AC58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2" y="5694366"/>
            <a:ext cx="12044138" cy="11636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2C991F-4BEB-568C-114F-EF47A8A8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464" y="179285"/>
            <a:ext cx="4542933" cy="568325"/>
          </a:xfrm>
        </p:spPr>
        <p:txBody>
          <a:bodyPr>
            <a:noAutofit/>
          </a:bodyPr>
          <a:lstStyle/>
          <a:p>
            <a:r>
              <a:rPr lang="hr-HR" sz="3000" b="1">
                <a:solidFill>
                  <a:srgbClr val="003399"/>
                </a:solidFill>
                <a:latin typeface="+mn-lt"/>
                <a:ea typeface="+mn-ea"/>
                <a:cs typeface="+mn-cs"/>
              </a:rPr>
              <a:t>O programu u 2021.-2027.</a:t>
            </a:r>
            <a:endParaRPr lang="hr-HR" sz="3000" b="1" dirty="0">
              <a:solidFill>
                <a:srgbClr val="00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F31D04-8A5B-8C31-E813-4F7D1D1D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6" y="1150246"/>
            <a:ext cx="10710333" cy="46767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/>
              <a:t>Odobren Odlukom Europske komisije </a:t>
            </a:r>
            <a:r>
              <a:rPr lang="hr-HR" sz="2100" b="1"/>
              <a:t>3.11.2022.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/>
              <a:t>Financijska alokacija</a:t>
            </a:r>
            <a:r>
              <a:rPr lang="en-GB" sz="2100"/>
              <a:t>: </a:t>
            </a:r>
            <a:r>
              <a:rPr lang="en-US" sz="2100" b="1"/>
              <a:t>3</a:t>
            </a:r>
            <a:r>
              <a:rPr lang="hr-HR" sz="2100" b="1"/>
              <a:t>8.281.653,</a:t>
            </a:r>
            <a:r>
              <a:rPr lang="en-US" sz="2100" b="1"/>
              <a:t>00 </a:t>
            </a:r>
            <a:r>
              <a:rPr lang="hr-HR" sz="2100" b="1"/>
              <a:t>EUR </a:t>
            </a:r>
            <a:r>
              <a:rPr lang="hr-HR" sz="2100"/>
              <a:t>(EU dio) – za projekte dostupno </a:t>
            </a:r>
            <a:r>
              <a:rPr lang="hr-HR" sz="2100" b="1"/>
              <a:t>34,8 milijuna</a:t>
            </a:r>
            <a:endParaRPr lang="en-US" sz="2100" b="1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 b="1"/>
              <a:t>Glavni cilj Programa</a:t>
            </a:r>
            <a:r>
              <a:rPr lang="en-US" sz="2100"/>
              <a:t>: održivi razvoj programskog područja kroz pametne, zelene i društveno inovativne projekte</a:t>
            </a:r>
            <a:endParaRPr lang="hr-HR" sz="210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100"/>
              <a:t>Naglasak na prekograničnim rješenjima, suradnji i razmjeni znanja i iskustava</a:t>
            </a:r>
            <a:endParaRPr lang="hr-HR" sz="210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/>
              <a:t>Programsko područje ostaje </a:t>
            </a:r>
            <a:r>
              <a:rPr lang="hr-HR" sz="2100" u="sng"/>
              <a:t>nepromijenjeno</a:t>
            </a:r>
            <a:r>
              <a:rPr lang="hr-HR" sz="2100"/>
              <a:t> u odnosu na Program iz perspektive 2014.-2020.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/>
              <a:t>Stopa EU su-financiranja ostaje </a:t>
            </a:r>
            <a:r>
              <a:rPr lang="hr-HR" sz="2100" b="1"/>
              <a:t>85%</a:t>
            </a:r>
            <a:r>
              <a:rPr lang="hr-HR" sz="2100"/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 b="1"/>
              <a:t>4</a:t>
            </a:r>
            <a:r>
              <a:rPr lang="hr-HR" sz="2100"/>
              <a:t> prioriteta i </a:t>
            </a:r>
            <a:r>
              <a:rPr lang="hr-HR" sz="2100" b="1"/>
              <a:t>5</a:t>
            </a:r>
            <a:r>
              <a:rPr lang="hr-HR" sz="2100"/>
              <a:t> specifičnih ciljeva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/>
              <a:t>Dosad objavljen jedan otvoreni poziv (2023.) - odabrano i ugovoreno </a:t>
            </a:r>
            <a:r>
              <a:rPr lang="hr-HR" sz="2100" b="1"/>
              <a:t>25 projekata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r-HR" sz="2100" b="1"/>
              <a:t>2 strateška projekta </a:t>
            </a:r>
            <a:r>
              <a:rPr lang="hr-HR" sz="2100"/>
              <a:t>(OSI)</a:t>
            </a:r>
            <a:endParaRPr lang="hr-HR" sz="2100" dirty="0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E24C14-C4BD-352B-74C1-CF4CFA958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0"/>
            <a:ext cx="3463556" cy="1044709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FA9058A-82AA-C381-EA92-4AD224583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6068284"/>
            <a:ext cx="2344014" cy="548452"/>
          </a:xfrm>
          <a:prstGeom prst="rect">
            <a:avLst/>
          </a:prstGeom>
        </p:spPr>
      </p:pic>
      <p:pic>
        <p:nvPicPr>
          <p:cNvPr id="3" name="Picture 2" descr="RS NA">
            <a:extLst>
              <a:ext uri="{FF2B5EF4-FFF2-40B4-BE49-F238E27FC236}">
                <a16:creationId xmlns:a16="http://schemas.microsoft.com/office/drawing/2014/main" id="{58BA62A5-D7DA-28FE-B17F-0D25B95CB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124" y="5978790"/>
            <a:ext cx="2344014" cy="7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1717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C8F01-1FBF-DF42-E839-C8D21AC58A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94366"/>
            <a:ext cx="12192000" cy="1163634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2E24C14-C4BD-352B-74C1-CF4CFA9584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"/>
            <a:ext cx="3463556" cy="104470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5854334-CB20-AAC4-5422-F77C575B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361" y="255235"/>
            <a:ext cx="6197095" cy="549275"/>
          </a:xfrm>
        </p:spPr>
        <p:txBody>
          <a:bodyPr>
            <a:noAutofit/>
          </a:bodyPr>
          <a:lstStyle/>
          <a:p>
            <a:r>
              <a:rPr lang="hr-HR" sz="3000" b="1">
                <a:solidFill>
                  <a:srgbClr val="003399"/>
                </a:solidFill>
                <a:latin typeface="+mn-lt"/>
              </a:rPr>
              <a:t>Programski prioriteti i specifični ciljevi</a:t>
            </a:r>
            <a:endParaRPr lang="en-US" sz="3000" b="1">
              <a:solidFill>
                <a:srgbClr val="003399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6CFF4D-43AF-B8D2-F974-240E93A3773B}"/>
              </a:ext>
            </a:extLst>
          </p:cNvPr>
          <p:cNvGrpSpPr/>
          <p:nvPr/>
        </p:nvGrpSpPr>
        <p:grpSpPr>
          <a:xfrm>
            <a:off x="181207" y="907538"/>
            <a:ext cx="11237788" cy="3567738"/>
            <a:chOff x="360316" y="2424526"/>
            <a:chExt cx="11237788" cy="356773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6362EBC-F4B0-CD6E-A98C-C3272B945E03}"/>
                </a:ext>
              </a:extLst>
            </p:cNvPr>
            <p:cNvSpPr/>
            <p:nvPr/>
          </p:nvSpPr>
          <p:spPr>
            <a:xfrm>
              <a:off x="360316" y="3009491"/>
              <a:ext cx="2611712" cy="2982773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softRound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0C008078-BEDB-B412-5F4E-3A87D1E0175D}"/>
                </a:ext>
              </a:extLst>
            </p:cNvPr>
            <p:cNvSpPr txBox="1"/>
            <p:nvPr/>
          </p:nvSpPr>
          <p:spPr>
            <a:xfrm>
              <a:off x="485190" y="3864540"/>
              <a:ext cx="2266109" cy="93429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>
                  <a:ln>
                    <a:noFill/>
                  </a:ln>
                  <a:solidFill>
                    <a:srgbClr val="259B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Prioritet 1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259B8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Suradnja za pametnije programsko područje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615CAF7-C1AB-FC74-5390-A3FA6A54D629}"/>
                </a:ext>
              </a:extLst>
            </p:cNvPr>
            <p:cNvSpPr/>
            <p:nvPr/>
          </p:nvSpPr>
          <p:spPr>
            <a:xfrm>
              <a:off x="3241779" y="3002203"/>
              <a:ext cx="2611712" cy="2982773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softRound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7">
              <a:extLst>
                <a:ext uri="{FF2B5EF4-FFF2-40B4-BE49-F238E27FC236}">
                  <a16:creationId xmlns:a16="http://schemas.microsoft.com/office/drawing/2014/main" id="{E6AC9F0B-C1CF-0582-AE53-6B36AC88B7F6}"/>
                </a:ext>
              </a:extLst>
            </p:cNvPr>
            <p:cNvSpPr txBox="1"/>
            <p:nvPr/>
          </p:nvSpPr>
          <p:spPr>
            <a:xfrm>
              <a:off x="3305081" y="3887152"/>
              <a:ext cx="2417409" cy="1250324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>
                  <a:ln>
                    <a:noFill/>
                  </a:ln>
                  <a:solidFill>
                    <a:srgbClr val="8AAF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</a:t>
              </a:r>
              <a:r>
                <a:rPr lang="hr-HR" b="1">
                  <a:solidFill>
                    <a:srgbClr val="8AAF37"/>
                  </a:solidFill>
                  <a:latin typeface="Calibri" panose="020F0502020204030204"/>
                </a:rPr>
                <a:t>ioritet</a:t>
              </a:r>
              <a:r>
                <a:rPr kumimoji="0" lang="hr-HR" b="1" i="0" u="none" strike="noStrike" kern="1200" cap="none" spc="0" normalizeH="0" baseline="0" noProof="0">
                  <a:ln>
                    <a:noFill/>
                  </a:ln>
                  <a:solidFill>
                    <a:srgbClr val="8AAF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8AAF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Suradnja za zelenije i programsko područje otpornije na klimatske promjene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AA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3CEA925-1EE5-27A1-0475-2E2C93F4C386}"/>
                </a:ext>
              </a:extLst>
            </p:cNvPr>
            <p:cNvSpPr/>
            <p:nvPr/>
          </p:nvSpPr>
          <p:spPr>
            <a:xfrm>
              <a:off x="6096000" y="3009491"/>
              <a:ext cx="2611712" cy="2982773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softRound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: Rounded Corners 10">
              <a:extLst>
                <a:ext uri="{FF2B5EF4-FFF2-40B4-BE49-F238E27FC236}">
                  <a16:creationId xmlns:a16="http://schemas.microsoft.com/office/drawing/2014/main" id="{0997D048-2EE5-FB1F-6B31-B2B73844CE1E}"/>
                </a:ext>
              </a:extLst>
            </p:cNvPr>
            <p:cNvSpPr txBox="1"/>
            <p:nvPr/>
          </p:nvSpPr>
          <p:spPr>
            <a:xfrm>
              <a:off x="6161258" y="3826472"/>
              <a:ext cx="2438400" cy="1191953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b="1" i="0" u="none" strike="noStrike" kern="1200" cap="none" spc="0" normalizeH="0" baseline="0" noProof="0">
                  <a:ln>
                    <a:noFill/>
                  </a:ln>
                  <a:solidFill>
                    <a:srgbClr val="DA5B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Prioritet 3</a:t>
              </a: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DA5B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DA5B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Suradnja za zdravije i inkluzivnije programsko područje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DA5B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6B79D66-59A0-23BD-F32F-4B46D8094265}"/>
                </a:ext>
              </a:extLst>
            </p:cNvPr>
            <p:cNvSpPr/>
            <p:nvPr/>
          </p:nvSpPr>
          <p:spPr>
            <a:xfrm>
              <a:off x="8925320" y="3002203"/>
              <a:ext cx="2672784" cy="2982773"/>
            </a:xfrm>
            <a:prstGeom prst="roundRect">
              <a:avLst>
                <a:gd name="adj" fmla="val 10000"/>
              </a:avLst>
            </a:prstGeom>
            <a:ln>
              <a:solidFill>
                <a:schemeClr val="bg2">
                  <a:lumMod val="75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softRound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13">
              <a:extLst>
                <a:ext uri="{FF2B5EF4-FFF2-40B4-BE49-F238E27FC236}">
                  <a16:creationId xmlns:a16="http://schemas.microsoft.com/office/drawing/2014/main" id="{61AB445D-A97B-0237-A66E-C31EB9EC01D3}"/>
                </a:ext>
              </a:extLst>
            </p:cNvPr>
            <p:cNvSpPr txBox="1"/>
            <p:nvPr/>
          </p:nvSpPr>
          <p:spPr>
            <a:xfrm>
              <a:off x="9084676" y="3755206"/>
              <a:ext cx="2380269" cy="1370843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DA5B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Prioritet 4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srgbClr val="DA5B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Suradnja za održiviji i društveno inovativniji turizam i kulturu</a:t>
              </a:r>
              <a:endPara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DA5B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graphics, clipart, font, symbol&#10;&#10;Description automatically generated">
              <a:extLst>
                <a:ext uri="{FF2B5EF4-FFF2-40B4-BE49-F238E27FC236}">
                  <a16:creationId xmlns:a16="http://schemas.microsoft.com/office/drawing/2014/main" id="{603BD7BE-1E27-4528-E2D5-DEE9F4CD4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493" y="2424526"/>
              <a:ext cx="1576663" cy="1510160"/>
            </a:xfrm>
            <a:prstGeom prst="rect">
              <a:avLst/>
            </a:prstGeom>
          </p:spPr>
        </p:pic>
        <p:pic>
          <p:nvPicPr>
            <p:cNvPr id="10" name="Picture 9" descr="A green circle with white lines on it&#10;&#10;Description automatically generated with low confidence">
              <a:extLst>
                <a:ext uri="{FF2B5EF4-FFF2-40B4-BE49-F238E27FC236}">
                  <a16:creationId xmlns:a16="http://schemas.microsoft.com/office/drawing/2014/main" id="{461F7847-BE12-3755-5CCD-78EFE9F7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840" y="2429062"/>
              <a:ext cx="1573892" cy="1518473"/>
            </a:xfrm>
            <a:prstGeom prst="rect">
              <a:avLst/>
            </a:prstGeom>
          </p:spPr>
        </p:pic>
        <p:pic>
          <p:nvPicPr>
            <p:cNvPr id="12" name="Picture 11" descr="A group of people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6AA9DA1-D645-85C5-DB4A-57EF91E8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018" y="2437594"/>
              <a:ext cx="1573892" cy="1532328"/>
            </a:xfrm>
            <a:prstGeom prst="rect">
              <a:avLst/>
            </a:prstGeom>
          </p:spPr>
        </p:pic>
        <p:pic>
          <p:nvPicPr>
            <p:cNvPr id="13" name="Picture 12" descr="A group of people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B2A52C9-F7F2-584A-C64B-9E7EE3470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766" y="2424526"/>
              <a:ext cx="1573892" cy="153232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8AD422-FBC3-4B16-7C67-2889C1B13B21}"/>
                </a:ext>
              </a:extLst>
            </p:cNvPr>
            <p:cNvSpPr txBox="1"/>
            <p:nvPr/>
          </p:nvSpPr>
          <p:spPr>
            <a:xfrm>
              <a:off x="405002" y="5401978"/>
              <a:ext cx="24696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Alocirano 19% EU sredstava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 6.612.285,00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7B6A38-EB3A-054C-F296-A173C85763DD}"/>
                </a:ext>
              </a:extLst>
            </p:cNvPr>
            <p:cNvSpPr txBox="1"/>
            <p:nvPr/>
          </p:nvSpPr>
          <p:spPr>
            <a:xfrm>
              <a:off x="3455171" y="5417367"/>
              <a:ext cx="22383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Alocirano 45% </a:t>
              </a:r>
              <a:r>
                <a:rPr lang="hr-HR" sz="1400" b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</a:rPr>
                <a:t>EU sredstava</a:t>
              </a:r>
              <a:endParaRPr kumimoji="0" lang="hr-HR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 15.660.677,00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16FFB45-70FE-7266-DDEA-1FAF856518F8}"/>
                </a:ext>
              </a:extLst>
            </p:cNvPr>
            <p:cNvSpPr txBox="1"/>
            <p:nvPr/>
          </p:nvSpPr>
          <p:spPr>
            <a:xfrm>
              <a:off x="6313469" y="5429163"/>
              <a:ext cx="22383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Alocirano 20% EU sredstava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 6.960.301</a:t>
              </a:r>
              <a:r>
                <a:rPr lang="hr-HR" sz="1600" b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 panose="020F0502020204030204"/>
                </a:rPr>
                <a:t>,00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676980-1E59-DB8E-90B2-404189CE38FC}"/>
                </a:ext>
              </a:extLst>
            </p:cNvPr>
            <p:cNvSpPr txBox="1"/>
            <p:nvPr/>
          </p:nvSpPr>
          <p:spPr>
            <a:xfrm>
              <a:off x="9198192" y="5429163"/>
              <a:ext cx="22383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Alocirano 16% EU sredstava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 5.568.240,00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166B68-2C96-73DA-2138-D2812A899D53}"/>
              </a:ext>
            </a:extLst>
          </p:cNvPr>
          <p:cNvSpPr txBox="1"/>
          <p:nvPr/>
        </p:nvSpPr>
        <p:spPr>
          <a:xfrm>
            <a:off x="225893" y="4631258"/>
            <a:ext cx="1109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400" b="1">
                <a:latin typeface="+mn-lt"/>
              </a:rPr>
              <a:t>SC 1.1. </a:t>
            </a:r>
            <a:r>
              <a:rPr lang="en-US" sz="1400">
                <a:latin typeface="+mn-lt"/>
              </a:rPr>
              <a:t>Razvijanje i jačanje istraživačkih i inovacijskih kapaciteta te usvajanje naprednih tehnologija</a:t>
            </a:r>
            <a:endParaRPr lang="en-US" sz="1400" b="1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E4D5F-67C5-189E-0F63-AE0DD30B63D4}"/>
              </a:ext>
            </a:extLst>
          </p:cNvPr>
          <p:cNvSpPr txBox="1"/>
          <p:nvPr/>
        </p:nvSpPr>
        <p:spPr>
          <a:xfrm>
            <a:off x="225893" y="4850523"/>
            <a:ext cx="11941663" cy="51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sz="14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SC 2.2. 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Promicanje obnovljive energije u skladu s Direktivom o obnovljivoj energiji (EU) 2018/2001, uključujući kriterije održivosti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sz="14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SC 2.4. 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Promicanje prilagodbe</a:t>
            </a:r>
            <a:r>
              <a:rPr lang="hr-HR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 i otpornosti na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 klimatsk</a:t>
            </a:r>
            <a:r>
              <a:rPr lang="hr-HR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 promjen</a:t>
            </a:r>
            <a:r>
              <a:rPr lang="hr-HR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 i prevencije rizika od katastrofa, uzimajući u obzir pristupe temeljene na ekosustavima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A182FC-DEC9-1B8E-5358-5E1A7AA72542}"/>
              </a:ext>
            </a:extLst>
          </p:cNvPr>
          <p:cNvSpPr txBox="1"/>
          <p:nvPr/>
        </p:nvSpPr>
        <p:spPr>
          <a:xfrm>
            <a:off x="225893" y="5276751"/>
            <a:ext cx="11661307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sz="14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SC 4.5. 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Osiguravanje jednakog pristupa zdravstvenoj skrbi i poticanje otpornosti zdravstvenih sustava, uključujući primarnu zdravstvenu zaštitu, te promicanje prijelaza s institucionalne na skrb u obitelji i zajednici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56077F-993B-EC99-390A-088BBD9928DB}"/>
              </a:ext>
            </a:extLst>
          </p:cNvPr>
          <p:cNvSpPr txBox="1"/>
          <p:nvPr/>
        </p:nvSpPr>
        <p:spPr>
          <a:xfrm>
            <a:off x="229277" y="5666715"/>
            <a:ext cx="1173344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hr-HR" sz="14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SC 4.6. </a:t>
            </a:r>
            <a:r>
              <a:rPr lang="en-US" sz="1400" b="0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  <a:ea typeface="+mn-ea"/>
                <a:cs typeface="+mn-cs"/>
              </a:rPr>
              <a:t>Jačanje uloge kulture i održivog turizma u gospodarskom razvoju, socijalnoj uključenosti i društvenim inovacijama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1EB68648-FC92-4511-5D4C-77A426D4A5EF}"/>
              </a:ext>
            </a:extLst>
          </p:cNvPr>
          <p:cNvSpPr txBox="1"/>
          <p:nvPr/>
        </p:nvSpPr>
        <p:spPr>
          <a:xfrm>
            <a:off x="1007088" y="3168050"/>
            <a:ext cx="907252" cy="3789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>
                <a:ln>
                  <a:noFill/>
                </a:ln>
                <a:solidFill>
                  <a:srgbClr val="259B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 1.1.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srgbClr val="259B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348BEB95-2E88-D083-D9AB-94C241E7053D}"/>
              </a:ext>
            </a:extLst>
          </p:cNvPr>
          <p:cNvSpPr txBox="1"/>
          <p:nvPr/>
        </p:nvSpPr>
        <p:spPr>
          <a:xfrm>
            <a:off x="3490205" y="3594301"/>
            <a:ext cx="1851039" cy="3789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>
                <a:ln>
                  <a:noFill/>
                </a:ln>
                <a:solidFill>
                  <a:srgbClr val="8AA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 2.2. i SC 2.4.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srgbClr val="8AA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A9DE4D08-64B8-51AA-AC65-2C36447C1D89}"/>
              </a:ext>
            </a:extLst>
          </p:cNvPr>
          <p:cNvSpPr txBox="1"/>
          <p:nvPr/>
        </p:nvSpPr>
        <p:spPr>
          <a:xfrm>
            <a:off x="6799924" y="3357507"/>
            <a:ext cx="907252" cy="3789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>
                <a:ln>
                  <a:noFill/>
                </a:ln>
                <a:solidFill>
                  <a:srgbClr val="DA5B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 4.5.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srgbClr val="DA5B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CFB2DE0B-A840-D952-9E56-89A91AFBD1C3}"/>
              </a:ext>
            </a:extLst>
          </p:cNvPr>
          <p:cNvSpPr txBox="1"/>
          <p:nvPr/>
        </p:nvSpPr>
        <p:spPr>
          <a:xfrm>
            <a:off x="9684647" y="3357507"/>
            <a:ext cx="907252" cy="37891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hr-HR" b="1" i="0" u="none" strike="noStrike" kern="1200" cap="none" spc="0" normalizeH="0" baseline="0" noProof="0">
                <a:ln>
                  <a:noFill/>
                </a:ln>
                <a:solidFill>
                  <a:srgbClr val="DA5B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 4.6.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srgbClr val="DA5B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RS NA">
            <a:extLst>
              <a:ext uri="{FF2B5EF4-FFF2-40B4-BE49-F238E27FC236}">
                <a16:creationId xmlns:a16="http://schemas.microsoft.com/office/drawing/2014/main" id="{A61904C0-1DBB-D67A-DBE5-2D6D140B0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856" y="6002112"/>
            <a:ext cx="2327352" cy="706166"/>
          </a:xfrm>
          <a:prstGeom prst="rect">
            <a:avLst/>
          </a:prstGeom>
        </p:spPr>
      </p:pic>
      <p:pic>
        <p:nvPicPr>
          <p:cNvPr id="20" name="Picture 19" descr="A close-up of a logo&#10;&#10;Description automatically generated">
            <a:extLst>
              <a:ext uri="{FF2B5EF4-FFF2-40B4-BE49-F238E27FC236}">
                <a16:creationId xmlns:a16="http://schemas.microsoft.com/office/drawing/2014/main" id="{CB7985D3-45BD-64EC-8B1B-29CCBD7E8E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7" y="6060626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524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523E7-154A-A345-EA69-DED1565BF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3A2D3F-561B-3E2E-6BBC-235A4ACF6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8499" y="0"/>
            <a:ext cx="5143499" cy="6858000"/>
          </a:xfrm>
          <a:prstGeom prst="rect">
            <a:avLst/>
          </a:prstGeom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C3D324-EAAC-228D-AF29-0A7C10AA2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77654"/>
            <a:ext cx="3463556" cy="1044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EB03E-BD7D-B579-48D2-24B1CB8D5C8B}"/>
              </a:ext>
            </a:extLst>
          </p:cNvPr>
          <p:cNvSpPr txBox="1"/>
          <p:nvPr/>
        </p:nvSpPr>
        <p:spPr>
          <a:xfrm>
            <a:off x="1485608" y="1221540"/>
            <a:ext cx="101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Doprinos zelenoj i digitalnoj tranziciji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Jačanje kapaciteta istraživačkih institucija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Poticanje inovacija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Transfer znanja i naprednih tehnologija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Održivost i otpornost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Korištenje NBS (Nature 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Solutions</a:t>
            </a:r>
            <a:r>
              <a:rPr lang="hr-HR" dirty="0"/>
              <a:t>), „zelene” infrastrukture i klimatski neutralnih rješenja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Poticanje korištenja obnovljivih izvora energije i smanjivanje potrošnje energije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Jačanje kapaciteta za prevenciju rizika i razvoj novih, zajedničkih protokola u slučaju katastrofa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err="1"/>
              <a:t>Deinstitucionalizaciju</a:t>
            </a:r>
            <a:r>
              <a:rPr lang="hr-HR" dirty="0"/>
              <a:t> u zdravstvenoj i socijalnoj skrbi – prelazak na skrb u zajednici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Modernizaciju zdravstvenog sustava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Osiguravanje jednakog pristupa zdravstvenoj skrbi (ranjive i marginalizirane skupine, ruralna područja)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Poboljšanje vještina djelatnika razmjenom iskustva i praksi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Održivi i inovativni </a:t>
            </a:r>
            <a:r>
              <a:rPr lang="hr-HR" dirty="0"/>
              <a:t>turizam i kulturu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Diverzifikaciju – posebne oblike turizma u manje poznatim destinacijama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Digitalizaciju i „pametne” destinacije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Društvene inovacije i kreativne industrije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A7E41CD0-FDEC-CB8C-B618-F3116B2BC74B}"/>
              </a:ext>
            </a:extLst>
          </p:cNvPr>
          <p:cNvSpPr txBox="1">
            <a:spLocks/>
          </p:cNvSpPr>
          <p:nvPr/>
        </p:nvSpPr>
        <p:spPr>
          <a:xfrm>
            <a:off x="2930397" y="281148"/>
            <a:ext cx="6774840" cy="549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000" b="1">
                <a:solidFill>
                  <a:srgbClr val="003399"/>
                </a:solidFill>
                <a:latin typeface="+mn-lt"/>
              </a:rPr>
              <a:t>U novoj perspektivi naglasak na…</a:t>
            </a:r>
            <a:endParaRPr lang="en-US" sz="3000" b="1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9" name="Picture 8" descr="A picture containing graphics, clipart, font, symbol&#10;&#10;Description automatically generated">
            <a:extLst>
              <a:ext uri="{FF2B5EF4-FFF2-40B4-BE49-F238E27FC236}">
                <a16:creationId xmlns:a16="http://schemas.microsoft.com/office/drawing/2014/main" id="{8AE177F3-F594-BC53-F0D8-4B74712C5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9" y="1226343"/>
            <a:ext cx="1175368" cy="1125791"/>
          </a:xfrm>
          <a:prstGeom prst="rect">
            <a:avLst/>
          </a:prstGeom>
        </p:spPr>
      </p:pic>
      <p:pic>
        <p:nvPicPr>
          <p:cNvPr id="10" name="Picture 9" descr="A green circle with white lines on it&#10;&#10;Description automatically generated with low confidence">
            <a:extLst>
              <a:ext uri="{FF2B5EF4-FFF2-40B4-BE49-F238E27FC236}">
                <a16:creationId xmlns:a16="http://schemas.microsoft.com/office/drawing/2014/main" id="{D84D8AA8-9A77-6DDF-D275-2EA3FFB7A4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5" y="2552527"/>
            <a:ext cx="1232226" cy="1176522"/>
          </a:xfrm>
          <a:prstGeom prst="rect">
            <a:avLst/>
          </a:prstGeom>
        </p:spPr>
      </p:pic>
      <p:pic>
        <p:nvPicPr>
          <p:cNvPr id="11" name="Picture 10" descr="A group of people in a circle&#10;&#10;Description automatically generated with medium confidence">
            <a:extLst>
              <a:ext uri="{FF2B5EF4-FFF2-40B4-BE49-F238E27FC236}">
                <a16:creationId xmlns:a16="http://schemas.microsoft.com/office/drawing/2014/main" id="{1BDC3D4B-C803-F7FA-D9BD-A3EFA8C89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0" y="3929443"/>
            <a:ext cx="1265737" cy="1241249"/>
          </a:xfrm>
          <a:prstGeom prst="rect">
            <a:avLst/>
          </a:prstGeom>
        </p:spPr>
      </p:pic>
      <p:pic>
        <p:nvPicPr>
          <p:cNvPr id="13" name="Picture 12" descr="A group of people in a circle&#10;&#10;Description automatically generated with medium confidence">
            <a:extLst>
              <a:ext uri="{FF2B5EF4-FFF2-40B4-BE49-F238E27FC236}">
                <a16:creationId xmlns:a16="http://schemas.microsoft.com/office/drawing/2014/main" id="{9A92DA12-23F9-1C25-EA00-6770315D2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4" y="5354498"/>
            <a:ext cx="1265737" cy="1241249"/>
          </a:xfrm>
          <a:prstGeom prst="rect">
            <a:avLst/>
          </a:prstGeom>
        </p:spPr>
      </p:pic>
      <p:pic>
        <p:nvPicPr>
          <p:cNvPr id="3" name="Picture 2" descr="RS NA">
            <a:extLst>
              <a:ext uri="{FF2B5EF4-FFF2-40B4-BE49-F238E27FC236}">
                <a16:creationId xmlns:a16="http://schemas.microsoft.com/office/drawing/2014/main" id="{478244E3-2C57-1E25-5D91-698422B53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33" y="6063668"/>
            <a:ext cx="2327352" cy="706166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F558BEF-2803-7C55-08B9-CC25E9B6F9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6063668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615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B608B-BDA4-9B53-6D4E-117022D5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C1E25B-82A7-B417-2E4D-9241BD644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2" y="5694366"/>
            <a:ext cx="12044138" cy="116363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5F0016-22E2-B918-DBA6-BC46CF3B5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62" y="239545"/>
            <a:ext cx="11684910" cy="523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000" b="1">
                <a:solidFill>
                  <a:srgbClr val="003399"/>
                </a:solidFill>
              </a:rPr>
              <a:t>Gdje pronaći više informacija?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FD8EE4-2855-96AF-E29C-13368D349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77654"/>
            <a:ext cx="3463556" cy="1044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0366B-DA83-40E7-BB89-4D7F6AFB63F8}"/>
              </a:ext>
            </a:extLst>
          </p:cNvPr>
          <p:cNvSpPr txBox="1"/>
          <p:nvPr/>
        </p:nvSpPr>
        <p:spPr>
          <a:xfrm>
            <a:off x="4060371" y="5334768"/>
            <a:ext cx="407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hlinkClick r:id="rId4"/>
              </a:rPr>
              <a:t>interreg-croatia-serbia.eu</a:t>
            </a:r>
            <a:endParaRPr lang="en-US" sz="2800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7B86F-FFC1-526F-7218-280A52AED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22363"/>
            <a:ext cx="12192000" cy="4212405"/>
          </a:xfrm>
          <a:prstGeom prst="rect">
            <a:avLst/>
          </a:prstGeom>
        </p:spPr>
      </p:pic>
      <p:pic>
        <p:nvPicPr>
          <p:cNvPr id="4" name="Picture 3" descr="RS NA">
            <a:extLst>
              <a:ext uri="{FF2B5EF4-FFF2-40B4-BE49-F238E27FC236}">
                <a16:creationId xmlns:a16="http://schemas.microsoft.com/office/drawing/2014/main" id="{8AD80B34-E9B6-E556-1CFE-89D05255A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827" y="6026394"/>
            <a:ext cx="2327352" cy="706166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B78F947-06FA-0946-EFDF-5C61573B0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2" y="6104077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34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5458A1-89ED-9F9F-9EFA-C9B5E9D9E7DA}"/>
              </a:ext>
            </a:extLst>
          </p:cNvPr>
          <p:cNvSpPr txBox="1"/>
          <p:nvPr/>
        </p:nvSpPr>
        <p:spPr>
          <a:xfrm>
            <a:off x="1909762" y="2920396"/>
            <a:ext cx="837247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chemeClr val="accent5"/>
                </a:solidFill>
                <a:ea typeface="+mj-ea"/>
                <a:cs typeface="Calibri" panose="020F0502020204030204" pitchFamily="34" charset="0"/>
              </a:rPr>
              <a:t>Upravljačko tijelo</a:t>
            </a:r>
          </a:p>
          <a:p>
            <a:pPr algn="ctr"/>
            <a:r>
              <a:rPr lang="hr-HR" sz="2400" b="1">
                <a:solidFill>
                  <a:schemeClr val="accent5"/>
                </a:solidFill>
                <a:ea typeface="+mj-ea"/>
                <a:cs typeface="Calibri" panose="020F0502020204030204" pitchFamily="34" charset="0"/>
              </a:rPr>
              <a:t>Ministarstvo regionalnoga razvoja i fondova Europske unije</a:t>
            </a:r>
          </a:p>
          <a:p>
            <a:pPr algn="ctr"/>
            <a:r>
              <a:rPr lang="hr-HR" sz="2000">
                <a:solidFill>
                  <a:schemeClr val="accent5"/>
                </a:solidFill>
                <a:ea typeface="+mj-ea"/>
                <a:cs typeface="Calibri" panose="020F0502020204030204" pitchFamily="34" charset="0"/>
              </a:rPr>
              <a:t>Sektor za upravljanje Interreg programima suradnje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83909-E29A-521F-7903-5D8312DAB309}"/>
              </a:ext>
            </a:extLst>
          </p:cNvPr>
          <p:cNvSpPr txBox="1"/>
          <p:nvPr/>
        </p:nvSpPr>
        <p:spPr>
          <a:xfrm>
            <a:off x="2917600" y="4355854"/>
            <a:ext cx="63567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schemeClr val="accent6">
                    <a:lumMod val="60000"/>
                    <a:lumOff val="40000"/>
                  </a:schemeClr>
                </a:solidFill>
                <a:ea typeface="+mj-ea"/>
                <a:cs typeface="Calibri" panose="020F0502020204030204" pitchFamily="34" charset="0"/>
              </a:rPr>
              <a:t>ma-interreg-ipa@mrrfeu.hr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C763D-289F-137E-2E8A-20572742FCDE}"/>
              </a:ext>
            </a:extLst>
          </p:cNvPr>
          <p:cNvSpPr txBox="1"/>
          <p:nvPr/>
        </p:nvSpPr>
        <p:spPr>
          <a:xfrm>
            <a:off x="952195" y="1907169"/>
            <a:ext cx="101352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6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Hvala na pozornosti!</a:t>
            </a:r>
            <a:endParaRPr lang="hr-HR" sz="3600" b="1" dirty="0">
              <a:solidFill>
                <a:srgbClr val="003399"/>
              </a:solidFill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18674" y="28728"/>
            <a:ext cx="12105333" cy="6657426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</p:grp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90ECCF-A9E5-E13B-950F-177D1C23B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44" y="-90900"/>
            <a:ext cx="3463556" cy="1044709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2AFC49F-0E62-7202-5376-E3141CF72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0" y="6077979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0" y="0"/>
            <a:ext cx="1209402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1" name="Picture 30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9285EC10-7367-CCE9-48A3-BE28BE5B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225" y="4046820"/>
              <a:ext cx="1082134" cy="2027096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EC684C3F-D872-530D-661D-7E2CAE8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44FD766-59C8-AB24-487F-2B46E42B35D3}"/>
              </a:ext>
            </a:extLst>
          </p:cNvPr>
          <p:cNvSpPr txBox="1"/>
          <p:nvPr/>
        </p:nvSpPr>
        <p:spPr>
          <a:xfrm>
            <a:off x="1257169" y="2154134"/>
            <a:ext cx="964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Interreg IPA Program prekogranične suradnje Hrvatska – Srbija u razdoblju 2014.-2020.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D9634F-84F5-7A11-E27C-46E9D8BD7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6156144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E51CA-F570-F67A-9144-755512BA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CCE67A2-76D2-E016-A465-2C428FEBF960}"/>
              </a:ext>
            </a:extLst>
          </p:cNvPr>
          <p:cNvGrpSpPr/>
          <p:nvPr/>
        </p:nvGrpSpPr>
        <p:grpSpPr>
          <a:xfrm>
            <a:off x="0" y="0"/>
            <a:ext cx="1209402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48CADF-3420-D821-31A9-378B3F09E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D0ACE03B-8285-50A4-4966-8C35463A3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1" name="Picture 30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7425D86F-BD37-4C90-E362-5A523667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225" y="4046820"/>
              <a:ext cx="1082134" cy="2027096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8AC7EE6F-8A4F-ACD0-D5C0-F3B09C1DF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4F60027-7A17-65D4-4787-97B428DE5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6130559"/>
            <a:ext cx="2237015" cy="6654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836143-8E94-7950-CE17-878DC8950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199" y="-6799"/>
            <a:ext cx="7464942" cy="6137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F4653-E0AF-A412-D067-4A23A7328B83}"/>
              </a:ext>
            </a:extLst>
          </p:cNvPr>
          <p:cNvSpPr txBox="1"/>
          <p:nvPr/>
        </p:nvSpPr>
        <p:spPr>
          <a:xfrm>
            <a:off x="4788415" y="3329792"/>
            <a:ext cx="251453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Hrvatska</a:t>
            </a:r>
          </a:p>
          <a:p>
            <a:r>
              <a:rPr lang="hr-HR" sz="1400" dirty="0"/>
              <a:t>Osječko-baranjska županija </a:t>
            </a:r>
          </a:p>
          <a:p>
            <a:r>
              <a:rPr lang="hr-HR" sz="1400" dirty="0"/>
              <a:t>Vukovarsko-srijemska županija</a:t>
            </a:r>
          </a:p>
          <a:p>
            <a:r>
              <a:rPr lang="hr-HR" sz="1400" dirty="0"/>
              <a:t>Brodsko-posavska županija</a:t>
            </a:r>
          </a:p>
          <a:p>
            <a:r>
              <a:rPr lang="hr-HR" sz="1400" dirty="0"/>
              <a:t>Požeško-slavonska županija</a:t>
            </a:r>
          </a:p>
          <a:p>
            <a:endParaRPr lang="hr-HR" sz="1400" dirty="0"/>
          </a:p>
          <a:p>
            <a:r>
              <a:rPr lang="hr-HR" dirty="0"/>
              <a:t>Srbija</a:t>
            </a:r>
          </a:p>
          <a:p>
            <a:r>
              <a:rPr lang="hr-HR" sz="1400"/>
              <a:t>Sjevernobački </a:t>
            </a:r>
            <a:r>
              <a:rPr lang="hr-HR" sz="1400" dirty="0"/>
              <a:t>okrug</a:t>
            </a:r>
          </a:p>
          <a:p>
            <a:r>
              <a:rPr lang="hr-HR" sz="1400" dirty="0"/>
              <a:t>Zapadnobački okrug</a:t>
            </a:r>
          </a:p>
          <a:p>
            <a:r>
              <a:rPr lang="hr-HR" sz="1400" dirty="0"/>
              <a:t>Južnobački okrug</a:t>
            </a:r>
          </a:p>
          <a:p>
            <a:r>
              <a:rPr lang="hr-HR" sz="1400" dirty="0"/>
              <a:t>Sremski okrug </a:t>
            </a:r>
          </a:p>
          <a:p>
            <a:r>
              <a:rPr lang="hr-HR" sz="1400" dirty="0"/>
              <a:t>Mačvanski okrug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51BD20-71C9-C258-9E66-35C193CF6E6F}"/>
              </a:ext>
            </a:extLst>
          </p:cNvPr>
          <p:cNvGrpSpPr/>
          <p:nvPr/>
        </p:nvGrpSpPr>
        <p:grpSpPr>
          <a:xfrm>
            <a:off x="1100708" y="1103420"/>
            <a:ext cx="4016403" cy="4890792"/>
            <a:chOff x="1591295" y="867747"/>
            <a:chExt cx="4016403" cy="4890792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CE4F509-29F3-48B7-2272-C16A6A6310E9}"/>
                </a:ext>
              </a:extLst>
            </p:cNvPr>
            <p:cNvSpPr/>
            <p:nvPr/>
          </p:nvSpPr>
          <p:spPr>
            <a:xfrm>
              <a:off x="1591295" y="2232561"/>
              <a:ext cx="1895732" cy="1845794"/>
            </a:xfrm>
            <a:prstGeom prst="flowChartConnector">
              <a:avLst/>
            </a:prstGeom>
            <a:solidFill>
              <a:srgbClr val="00ADEB"/>
            </a:solidFill>
            <a:ln>
              <a:solidFill>
                <a:srgbClr val="00AD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2.3 </a:t>
              </a:r>
              <a:r>
                <a:rPr lang="hr-HR" sz="2000" b="1" dirty="0">
                  <a:solidFill>
                    <a:prstClr val="white"/>
                  </a:solidFill>
                  <a:latin typeface="Calibri"/>
                </a:rPr>
                <a:t>milijuna stanovnika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A75E9DE8-57BD-AFE8-7DDE-3FC69EF25C3D}"/>
                </a:ext>
              </a:extLst>
            </p:cNvPr>
            <p:cNvSpPr/>
            <p:nvPr/>
          </p:nvSpPr>
          <p:spPr>
            <a:xfrm>
              <a:off x="2516642" y="3619296"/>
              <a:ext cx="2101623" cy="2139243"/>
            </a:xfrm>
            <a:prstGeom prst="flowChartConnector">
              <a:avLst/>
            </a:prstGeom>
            <a:solidFill>
              <a:srgbClr val="B38224"/>
            </a:solidFill>
            <a:ln>
              <a:solidFill>
                <a:srgbClr val="B382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 </a:t>
              </a:r>
              <a:r>
                <a:rPr lang="hr-HR" sz="2000" b="1" dirty="0">
                  <a:solidFill>
                    <a:prstClr val="white"/>
                  </a:solidFill>
                  <a:latin typeface="Calibri"/>
                </a:rPr>
                <a:t>županija i okruga</a:t>
              </a:r>
              <a:r>
                <a:rPr kumimoji="0" lang="hr-H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742A5F52-8BBB-BBDC-2A20-A59E3E301DCD}"/>
                </a:ext>
              </a:extLst>
            </p:cNvPr>
            <p:cNvSpPr/>
            <p:nvPr/>
          </p:nvSpPr>
          <p:spPr>
            <a:xfrm>
              <a:off x="3028753" y="867747"/>
              <a:ext cx="2578945" cy="2561253"/>
            </a:xfrm>
            <a:prstGeom prst="flowChartConnector">
              <a:avLst/>
            </a:prstGeom>
            <a:solidFill>
              <a:srgbClr val="9EBC2E"/>
            </a:solidFill>
            <a:ln>
              <a:solidFill>
                <a:srgbClr val="9EBC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25.505</a:t>
              </a:r>
              <a:r>
                <a:rPr kumimoji="0" lang="hr-HR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km</a:t>
              </a:r>
              <a:r>
                <a:rPr kumimoji="0" lang="hr-HR" sz="2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1DCDF25-C78C-2AC2-A514-E65C7AAD2D16}"/>
              </a:ext>
            </a:extLst>
          </p:cNvPr>
          <p:cNvSpPr txBox="1"/>
          <p:nvPr/>
        </p:nvSpPr>
        <p:spPr>
          <a:xfrm>
            <a:off x="6452" y="641755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Programsko područje</a:t>
            </a:r>
            <a:endParaRPr lang="en-US" sz="2400" b="1" dirty="0">
              <a:solidFill>
                <a:srgbClr val="003399"/>
              </a:solidFill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0" y="59871"/>
            <a:ext cx="12192000" cy="6738257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EC684C3F-D872-530D-661D-7E2CAE8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645EB22-C32E-B1C9-3748-7488ACD26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6156144"/>
            <a:ext cx="2273531" cy="676269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2CE3806-798D-2CEB-BE64-E766B315D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643436"/>
              </p:ext>
            </p:extLst>
          </p:nvPr>
        </p:nvGraphicFramePr>
        <p:xfrm>
          <a:off x="1719986" y="7374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FD1AC1B-173F-CAD5-3AF7-241A1EA39BBE}"/>
              </a:ext>
            </a:extLst>
          </p:cNvPr>
          <p:cNvSpPr txBox="1"/>
          <p:nvPr/>
        </p:nvSpPr>
        <p:spPr>
          <a:xfrm>
            <a:off x="4508538" y="95493"/>
            <a:ext cx="2303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Prioritetne osi</a:t>
            </a:r>
            <a:endParaRPr lang="en-US" sz="2800" b="1" dirty="0">
              <a:solidFill>
                <a:srgbClr val="003399"/>
              </a:solidFill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450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17716-798D-9B75-4C77-398349998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A83EC4F-EB0F-F288-60E4-B33ACA36E184}"/>
              </a:ext>
            </a:extLst>
          </p:cNvPr>
          <p:cNvGrpSpPr/>
          <p:nvPr/>
        </p:nvGrpSpPr>
        <p:grpSpPr>
          <a:xfrm>
            <a:off x="0" y="59871"/>
            <a:ext cx="12192000" cy="6738257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3E139B2-353B-A8C6-8768-A49BB1E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2D453748-53AE-FC14-5315-FD8027773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6F2C7B67-4D74-0823-90A3-4099164F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19D70B4-4215-A472-7646-2C9357885EC3}"/>
              </a:ext>
            </a:extLst>
          </p:cNvPr>
          <p:cNvSpPr txBox="1"/>
          <p:nvPr/>
        </p:nvSpPr>
        <p:spPr>
          <a:xfrm>
            <a:off x="10897159" y="1879680"/>
            <a:ext cx="129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Sredstava</a:t>
            </a:r>
          </a:p>
          <a:p>
            <a:r>
              <a:rPr lang="hr-HR"/>
              <a:t>iskorišteno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A9782-E473-6C17-21A3-C647AF43D140}"/>
              </a:ext>
            </a:extLst>
          </p:cNvPr>
          <p:cNvSpPr txBox="1"/>
          <p:nvPr/>
        </p:nvSpPr>
        <p:spPr>
          <a:xfrm>
            <a:off x="6183984" y="4997157"/>
            <a:ext cx="600801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Ostvareni su svi programski financijski ciljevi (N+3) i pokazatelji ostvarenja (output indikatori). Projektnim partnerima isplaćeno je više od 30 milijuna EUR (EU sredstava).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D2C47-7CB2-2E6F-1818-941B8BE19A47}"/>
              </a:ext>
            </a:extLst>
          </p:cNvPr>
          <p:cNvGrpSpPr/>
          <p:nvPr/>
        </p:nvGrpSpPr>
        <p:grpSpPr>
          <a:xfrm>
            <a:off x="95888" y="671936"/>
            <a:ext cx="11841207" cy="4386777"/>
            <a:chOff x="95888" y="671936"/>
            <a:chExt cx="11841207" cy="4386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6E8CEE-843B-9C15-2883-48668DF08A3C}"/>
                </a:ext>
              </a:extLst>
            </p:cNvPr>
            <p:cNvSpPr txBox="1"/>
            <p:nvPr/>
          </p:nvSpPr>
          <p:spPr>
            <a:xfrm>
              <a:off x="95888" y="671936"/>
              <a:ext cx="622530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r-HR" sz="3000" b="1">
                  <a:solidFill>
                    <a:srgbClr val="003399"/>
                  </a:solidFill>
                  <a:ea typeface="+mj-ea"/>
                  <a:cs typeface="Calibri" panose="020F0502020204030204" pitchFamily="34" charset="0"/>
                </a:rPr>
                <a:t>Program </a:t>
              </a:r>
              <a:r>
                <a:rPr lang="hr-HR" sz="3000" b="1">
                  <a:solidFill>
                    <a:schemeClr val="accent5"/>
                  </a:solidFill>
                  <a:ea typeface="+mj-ea"/>
                  <a:cs typeface="Calibri" panose="020F0502020204030204" pitchFamily="34" charset="0"/>
                </a:rPr>
                <a:t>u brojkama</a:t>
              </a:r>
              <a:endParaRPr lang="hr-HR" sz="3000" b="1" dirty="0">
                <a:solidFill>
                  <a:schemeClr val="accent5"/>
                </a:solidFill>
                <a:ea typeface="+mj-ea"/>
                <a:cs typeface="Calibri" panose="020F0502020204030204" pitchFamily="34" charset="0"/>
              </a:endParaRPr>
            </a:p>
          </p:txBody>
        </p:sp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9E8B7654-4C20-39DF-4EAF-B1CF14006BDA}"/>
                </a:ext>
              </a:extLst>
            </p:cNvPr>
            <p:cNvGraphicFramePr/>
            <p:nvPr/>
          </p:nvGraphicFramePr>
          <p:xfrm>
            <a:off x="212762" y="1239172"/>
            <a:ext cx="11724333" cy="35619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E7AD38-B20E-AAF9-6CBB-F5B0B482CCAF}"/>
                </a:ext>
              </a:extLst>
            </p:cNvPr>
            <p:cNvSpPr txBox="1"/>
            <p:nvPr/>
          </p:nvSpPr>
          <p:spPr>
            <a:xfrm>
              <a:off x="307869" y="4412382"/>
              <a:ext cx="2761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EU sredstava dostupno za projekte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0CBAC4-CC4B-F140-D73B-7E4FE807E1C0}"/>
                </a:ext>
              </a:extLst>
            </p:cNvPr>
            <p:cNvSpPr txBox="1"/>
            <p:nvPr/>
          </p:nvSpPr>
          <p:spPr>
            <a:xfrm>
              <a:off x="1598965" y="3865799"/>
              <a:ext cx="1763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su-financiranja</a:t>
              </a: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170F08-F749-6F8D-1B61-B7F332F3C6F7}"/>
                </a:ext>
              </a:extLst>
            </p:cNvPr>
            <p:cNvSpPr txBox="1"/>
            <p:nvPr/>
          </p:nvSpPr>
          <p:spPr>
            <a:xfrm>
              <a:off x="3019975" y="3569453"/>
              <a:ext cx="1337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Poziva</a:t>
              </a:r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C863C9-7027-E7CF-2C07-D9CC3DCE5202}"/>
                </a:ext>
              </a:extLst>
            </p:cNvPr>
            <p:cNvSpPr txBox="1"/>
            <p:nvPr/>
          </p:nvSpPr>
          <p:spPr>
            <a:xfrm>
              <a:off x="4320847" y="3384431"/>
              <a:ext cx="2393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Projektne prijave</a:t>
              </a:r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7D7A63-D41C-4CB8-C461-2524D456BC9D}"/>
                </a:ext>
              </a:extLst>
            </p:cNvPr>
            <p:cNvSpPr txBox="1"/>
            <p:nvPr/>
          </p:nvSpPr>
          <p:spPr>
            <a:xfrm>
              <a:off x="5658210" y="3051592"/>
              <a:ext cx="3466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Implementiranih projekata</a:t>
              </a:r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B5E897-D280-DBE3-25A9-10F18D74CEA0}"/>
                </a:ext>
              </a:extLst>
            </p:cNvPr>
            <p:cNvSpPr txBox="1"/>
            <p:nvPr/>
          </p:nvSpPr>
          <p:spPr>
            <a:xfrm>
              <a:off x="9547662" y="2278068"/>
              <a:ext cx="123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Isplaćeno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2E077E-8184-CB13-8135-6C3534526044}"/>
                </a:ext>
              </a:extLst>
            </p:cNvPr>
            <p:cNvSpPr txBox="1"/>
            <p:nvPr/>
          </p:nvSpPr>
          <p:spPr>
            <a:xfrm>
              <a:off x="6989010" y="2675916"/>
              <a:ext cx="2341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Korisnika</a:t>
              </a:r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D60DB5-D192-71C4-7040-8E7FC1EC4D00}"/>
                </a:ext>
              </a:extLst>
            </p:cNvPr>
            <p:cNvSpPr txBox="1"/>
            <p:nvPr/>
          </p:nvSpPr>
          <p:spPr>
            <a:xfrm>
              <a:off x="8325426" y="1960786"/>
              <a:ext cx="12353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600" b="1"/>
                <a:t>185</a:t>
              </a:r>
              <a:r>
                <a:rPr lang="hr-HR"/>
                <a:t> mil. EUR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DC44B3-57D3-C509-953F-8BAB622C066B}"/>
                </a:ext>
              </a:extLst>
            </p:cNvPr>
            <p:cNvSpPr txBox="1"/>
            <p:nvPr/>
          </p:nvSpPr>
          <p:spPr>
            <a:xfrm>
              <a:off x="8325426" y="2602930"/>
              <a:ext cx="1235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/>
                <a:t>Zatraženo</a:t>
              </a: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4547504-BAAC-BE89-5BDF-2AF75ED60FC9}"/>
              </a:ext>
            </a:extLst>
          </p:cNvPr>
          <p:cNvSpPr txBox="1"/>
          <p:nvPr/>
        </p:nvSpPr>
        <p:spPr>
          <a:xfrm>
            <a:off x="125013" y="1088120"/>
            <a:ext cx="506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2">
                    <a:lumMod val="75000"/>
                  </a:schemeClr>
                </a:solidFill>
              </a:rPr>
              <a:t>EU dio iznosi bez tehničke pomoći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2FD77E7-11D1-8C98-1518-A7B8E690A3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" y="6156144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7429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C5666-3388-9978-04AC-A143A62FD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E3F3C5F4-3DBC-A40A-86D6-92EBF0C17965}"/>
              </a:ext>
            </a:extLst>
          </p:cNvPr>
          <p:cNvGrpSpPr/>
          <p:nvPr/>
        </p:nvGrpSpPr>
        <p:grpSpPr>
          <a:xfrm>
            <a:off x="0" y="0"/>
            <a:ext cx="12192000" cy="6738257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3F5CDE-B94C-3E9B-6618-D6B0933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DC29E620-C90F-5E4C-2B63-E6B3CC569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D2C9F177-AB58-2714-1ABA-B07518106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1BBEE8F-0DC0-5A88-B7E6-17A49B92E224}"/>
              </a:ext>
            </a:extLst>
          </p:cNvPr>
          <p:cNvSpPr txBox="1"/>
          <p:nvPr/>
        </p:nvSpPr>
        <p:spPr>
          <a:xfrm>
            <a:off x="36498" y="510891"/>
            <a:ext cx="117316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Broj prijava i odabranih projekata </a:t>
            </a:r>
            <a:r>
              <a:rPr lang="hr-HR" sz="3000" b="1">
                <a:solidFill>
                  <a:schemeClr val="accent5"/>
                </a:solidFill>
                <a:ea typeface="+mj-ea"/>
                <a:cs typeface="Calibri" panose="020F0502020204030204" pitchFamily="34" charset="0"/>
              </a:rPr>
              <a:t>po prioritetnim osima</a:t>
            </a:r>
            <a:endParaRPr lang="hr-HR" sz="3000" b="1" dirty="0">
              <a:solidFill>
                <a:schemeClr val="accent5"/>
              </a:solidFill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152BC4C-59C0-9B1F-3834-8F5990098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822599"/>
              </p:ext>
            </p:extLst>
          </p:nvPr>
        </p:nvGraphicFramePr>
        <p:xfrm>
          <a:off x="2739058" y="1303546"/>
          <a:ext cx="7296769" cy="489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281E74-DD24-8BC9-8B16-1D79D67D409C}"/>
              </a:ext>
            </a:extLst>
          </p:cNvPr>
          <p:cNvSpPr txBox="1"/>
          <p:nvPr/>
        </p:nvSpPr>
        <p:spPr>
          <a:xfrm>
            <a:off x="36498" y="934214"/>
            <a:ext cx="506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bg2">
                    <a:lumMod val="75000"/>
                  </a:schemeClr>
                </a:solidFill>
              </a:rPr>
              <a:t>Sva tri Poziva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8937906-006A-3DAD-48E5-D8AE9AEB9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" y="6061988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3656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  <p:pic>
          <p:nvPicPr>
            <p:cNvPr id="31" name="Picture 30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9285EC10-7367-CCE9-48A3-BE28BE5B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225" y="4046820"/>
              <a:ext cx="1082134" cy="2027096"/>
            </a:xfrm>
            <a:prstGeom prst="rect">
              <a:avLst/>
            </a:prstGeom>
          </p:spPr>
        </p:pic>
        <p:pic>
          <p:nvPicPr>
            <p:cNvPr id="33" name="Picture 32" descr="A group of triangles on a white background&#10;&#10;Description automatically generated">
              <a:extLst>
                <a:ext uri="{FF2B5EF4-FFF2-40B4-BE49-F238E27FC236}">
                  <a16:creationId xmlns:a16="http://schemas.microsoft.com/office/drawing/2014/main" id="{EC684C3F-D872-530D-661D-7E2CAE852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7019" y="200574"/>
              <a:ext cx="1379340" cy="2149026"/>
            </a:xfrm>
            <a:prstGeom prst="rect">
              <a:avLst/>
            </a:prstGeom>
          </p:spPr>
        </p:pic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5947AF41-232B-13EA-AB77-4C3316E0C8CF}"/>
              </a:ext>
            </a:extLst>
          </p:cNvPr>
          <p:cNvSpPr/>
          <p:nvPr/>
        </p:nvSpPr>
        <p:spPr>
          <a:xfrm>
            <a:off x="212761" y="682293"/>
            <a:ext cx="2639295" cy="2245964"/>
          </a:xfrm>
          <a:prstGeom prst="hexagon">
            <a:avLst/>
          </a:prstGeom>
          <a:ln w="28575">
            <a:solidFill>
              <a:srgbClr val="00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60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Rezultati po prioritetnim osima</a:t>
            </a:r>
            <a:endParaRPr lang="en-US" sz="260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3" name="Section Zoom 12">
                <a:extLst>
                  <a:ext uri="{FF2B5EF4-FFF2-40B4-BE49-F238E27FC236}">
                    <a16:creationId xmlns:a16="http://schemas.microsoft.com/office/drawing/2014/main" id="{ECC01405-2E99-62FE-40A8-C12E67B70C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7240618"/>
                  </p:ext>
                </p:extLst>
              </p:nvPr>
            </p:nvGraphicFramePr>
            <p:xfrm>
              <a:off x="2614482" y="2136616"/>
              <a:ext cx="2749455" cy="2402162"/>
            </p:xfrm>
            <a:graphic>
              <a:graphicData uri="http://schemas.microsoft.com/office/powerpoint/2016/sectionzoom">
                <psez:sectionZm>
                  <psez:sectionZmObj sectionId="{3E008D6C-B63D-4DCA-BB53-25E5C31D6C9A}">
                    <psez:zmPr id="{E39AE4D6-2D44-40A9-B929-62AC4C32F075}" imageType="cover" transitionDur="1000" showBg="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49455" cy="240216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3" name="Section Zoom 1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ECC01405-2E99-62FE-40A8-C12E67B70C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4482" y="2136616"/>
                <a:ext cx="2749455" cy="2402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BB205AF5-0CFB-D085-ABDA-1A4FAC8A8E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449698"/>
                  </p:ext>
                </p:extLst>
              </p:nvPr>
            </p:nvGraphicFramePr>
            <p:xfrm>
              <a:off x="5115992" y="636938"/>
              <a:ext cx="2768685" cy="2439235"/>
            </p:xfrm>
            <a:graphic>
              <a:graphicData uri="http://schemas.microsoft.com/office/powerpoint/2016/sectionzoom">
                <psez:sectionZm>
                  <psez:sectionZmObj sectionId="{4EA63FEC-670C-4A3D-B464-89ED94469518}">
                    <psez:zmPr id="{11A6466F-39E5-4E16-AD71-7256F12941CC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68685" cy="243923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B205AF5-0CFB-D085-ABDA-1A4FAC8A8E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992" y="636938"/>
                <a:ext cx="2768685" cy="2439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98EBE517-F8DE-A95A-9D7F-8862C18FDC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8233598"/>
                  </p:ext>
                </p:extLst>
              </p:nvPr>
            </p:nvGraphicFramePr>
            <p:xfrm>
              <a:off x="5115992" y="3590940"/>
              <a:ext cx="2792475" cy="2402161"/>
            </p:xfrm>
            <a:graphic>
              <a:graphicData uri="http://schemas.microsoft.com/office/powerpoint/2016/sectionzoom">
                <psez:sectionZm>
                  <psez:sectionZmObj sectionId="{573F9CF2-3654-4F57-8553-C528E98A2288}">
                    <psez:zmPr id="{630942BC-BC5E-46F0-87E1-F32446005712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2475" cy="240216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98EBE517-F8DE-A95A-9D7F-8862C18FDC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5992" y="3590940"/>
                <a:ext cx="2792475" cy="2402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" name="Section Zoom 23">
                <a:extLst>
                  <a:ext uri="{FF2B5EF4-FFF2-40B4-BE49-F238E27FC236}">
                    <a16:creationId xmlns:a16="http://schemas.microsoft.com/office/drawing/2014/main" id="{C7A8E877-D378-506C-5124-262D96837E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3358085"/>
                  </p:ext>
                </p:extLst>
              </p:nvPr>
            </p:nvGraphicFramePr>
            <p:xfrm>
              <a:off x="7847146" y="2136616"/>
              <a:ext cx="2792475" cy="2439235"/>
            </p:xfrm>
            <a:graphic>
              <a:graphicData uri="http://schemas.microsoft.com/office/powerpoint/2016/sectionzoom">
                <psez:sectionZm>
                  <psez:sectionZmObj sectionId="{91898C11-E7C2-44EF-BABD-424B09136D10}">
                    <psez:zmPr id="{1755EF93-A335-4016-8975-E87ED1A00563}" imageType="cover" transitionDur="1000" showBg="0">
                      <p166:blipFill xmlns:p166="http://schemas.microsoft.com/office/powerpoint/2016/6/main"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92475" cy="243923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" name="Section Zoom 23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C7A8E877-D378-506C-5124-262D96837E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47146" y="2136616"/>
                <a:ext cx="2792475" cy="2439235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202897B-22F6-E87A-C6E6-9B4B829BFD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" y="6130560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079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BC2FF4D7-C7E0-5BC4-EF81-5DFA56DC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264" y="480197"/>
            <a:ext cx="1216377" cy="1940413"/>
          </a:xfrm>
          <a:prstGeom prst="rect">
            <a:avLst/>
          </a:prstGeom>
        </p:spPr>
      </p:pic>
      <p:pic>
        <p:nvPicPr>
          <p:cNvPr id="5" name="Picture 4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42BD07D0-545A-511E-7EB9-EE977D1C5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58">
            <a:off x="1006590" y="4208917"/>
            <a:ext cx="977441" cy="187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0A925F-7A81-1387-2A9A-E6767466B19C}"/>
              </a:ext>
            </a:extLst>
          </p:cNvPr>
          <p:cNvSpPr txBox="1"/>
          <p:nvPr/>
        </p:nvSpPr>
        <p:spPr>
          <a:xfrm>
            <a:off x="3504110" y="2061283"/>
            <a:ext cx="8687890" cy="1077218"/>
          </a:xfrm>
          <a:prstGeom prst="rect">
            <a:avLst/>
          </a:prstGeom>
          <a:solidFill>
            <a:srgbClr val="F8C9BE"/>
          </a:solidFill>
        </p:spPr>
        <p:txBody>
          <a:bodyPr wrap="square" rtlCol="0">
            <a:spAutoFit/>
          </a:bodyPr>
          <a:lstStyle/>
          <a:p>
            <a:r>
              <a:rPr lang="hr-HR" sz="1600" b="1"/>
              <a:t>	Ukupna alokacija: </a:t>
            </a:r>
            <a:r>
              <a:rPr lang="hr-HR" sz="1600"/>
              <a:t>EUR 6.599.427,00 (</a:t>
            </a:r>
            <a:r>
              <a:rPr lang="hr-HR" sz="1600" b="1"/>
              <a:t>16% </a:t>
            </a:r>
            <a:r>
              <a:rPr lang="hr-HR" sz="1600"/>
              <a:t>ukupne alokacije Programa)</a:t>
            </a:r>
          </a:p>
          <a:p>
            <a:r>
              <a:rPr lang="hr-HR" sz="1600" b="1"/>
              <a:t>	Iskorištenost sredstava:</a:t>
            </a:r>
            <a:r>
              <a:rPr lang="hr-HR" sz="1600"/>
              <a:t> 98%</a:t>
            </a:r>
            <a:endParaRPr lang="en-US" sz="1600"/>
          </a:p>
          <a:p>
            <a:r>
              <a:rPr lang="hr-HR" sz="1600" b="1"/>
              <a:t>	Implementiranih projekata: </a:t>
            </a:r>
            <a:r>
              <a:rPr lang="hr-HR" sz="1600"/>
              <a:t>9</a:t>
            </a:r>
          </a:p>
          <a:p>
            <a:r>
              <a:rPr lang="hr-HR" sz="1600"/>
              <a:t>	</a:t>
            </a:r>
            <a:r>
              <a:rPr lang="hr-HR" sz="1600" b="1"/>
              <a:t>3</a:t>
            </a:r>
            <a:r>
              <a:rPr lang="hr-HR" sz="1600"/>
              <a:t> programska pokazatelja ostvarenja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766292-B28B-054A-EFEF-5ABA6694B686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B8FC28-A325-0367-1760-84152C03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FA7EE028-F53D-88D5-8C04-97AB4BCD5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242158-AD30-B1A4-5D5E-4CA231212252}"/>
              </a:ext>
            </a:extLst>
          </p:cNvPr>
          <p:cNvGrpSpPr/>
          <p:nvPr/>
        </p:nvGrpSpPr>
        <p:grpSpPr>
          <a:xfrm>
            <a:off x="2054618" y="1011588"/>
            <a:ext cx="2402225" cy="2127181"/>
            <a:chOff x="5110169" y="535932"/>
            <a:chExt cx="2700622" cy="2235105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9BFB6250-2749-E410-404C-0208BC32E992}"/>
                </a:ext>
              </a:extLst>
            </p:cNvPr>
            <p:cNvSpPr/>
            <p:nvPr/>
          </p:nvSpPr>
          <p:spPr>
            <a:xfrm>
              <a:off x="5110169" y="535932"/>
              <a:ext cx="2700622" cy="2235105"/>
            </a:xfrm>
            <a:prstGeom prst="hexagon">
              <a:avLst/>
            </a:prstGeom>
            <a:solidFill>
              <a:srgbClr val="EB6647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500" b="1">
                <a:solidFill>
                  <a:schemeClr val="lt1"/>
                </a:solidFill>
              </a:endParaRPr>
            </a:p>
            <a:p>
              <a:pPr algn="ctr"/>
              <a:endParaRPr lang="hr-HR" sz="2500" b="1"/>
            </a:p>
            <a:p>
              <a:pPr algn="ctr"/>
              <a:r>
                <a:rPr lang="hr-HR" sz="3000" b="1">
                  <a:solidFill>
                    <a:schemeClr val="lt1"/>
                  </a:solidFill>
                </a:rPr>
                <a:t>PA 1</a:t>
              </a:r>
              <a:endParaRPr lang="en-US" sz="3000" b="1">
                <a:solidFill>
                  <a:schemeClr val="lt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453DFA-4EE7-CBD7-5062-29230D46A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5464" y="783447"/>
              <a:ext cx="749015" cy="1062604"/>
            </a:xfrm>
            <a:prstGeom prst="rect">
              <a:avLst/>
            </a:prstGeom>
          </p:spPr>
        </p:pic>
      </p:grpSp>
      <p:pic>
        <p:nvPicPr>
          <p:cNvPr id="8" name="Picture 7" descr="A person and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49D1B358-A7C8-9008-0FDA-644FF6DBE6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38961"/>
          <a:stretch/>
        </p:blipFill>
        <p:spPr bwMode="auto">
          <a:xfrm>
            <a:off x="35575" y="2112260"/>
            <a:ext cx="2452885" cy="2151529"/>
          </a:xfrm>
          <a:prstGeom prst="hex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hospital bed in a room&#10;&#10;Description automatically generated with medium confidence">
            <a:extLst>
              <a:ext uri="{FF2B5EF4-FFF2-40B4-BE49-F238E27FC236}">
                <a16:creationId xmlns:a16="http://schemas.microsoft.com/office/drawing/2014/main" id="{D1017004-4707-79BA-E61B-B80C033373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15" y="0"/>
            <a:ext cx="2452885" cy="1998829"/>
          </a:xfrm>
          <a:prstGeom prst="hexagon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457F1A-1B40-DD96-709D-9DDF6934A0F3}"/>
              </a:ext>
            </a:extLst>
          </p:cNvPr>
          <p:cNvSpPr txBox="1"/>
          <p:nvPr/>
        </p:nvSpPr>
        <p:spPr>
          <a:xfrm>
            <a:off x="6596742" y="180897"/>
            <a:ext cx="48223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Prioritetna os 1</a:t>
            </a:r>
          </a:p>
          <a:p>
            <a:endParaRPr lang="hr-HR" b="1"/>
          </a:p>
          <a:p>
            <a:r>
              <a:rPr lang="hr-HR" b="1"/>
              <a:t>Specifični cilj 1.1.</a:t>
            </a:r>
          </a:p>
          <a:p>
            <a:r>
              <a:rPr lang="hr-HR"/>
              <a:t>Poboljšati kvalitetu ustanova, usluga i vještina u području javnog zdravstva i socijalnih usluga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11652-DBB5-1941-2552-ABD2E33ADD1C}"/>
              </a:ext>
            </a:extLst>
          </p:cNvPr>
          <p:cNvSpPr txBox="1"/>
          <p:nvPr/>
        </p:nvSpPr>
        <p:spPr>
          <a:xfrm>
            <a:off x="2556776" y="3308142"/>
            <a:ext cx="8862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/>
              <a:t>Istaknuta ostvarenja: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Razvijeno</a:t>
            </a:r>
            <a:r>
              <a:rPr lang="hr-HR" b="1"/>
              <a:t> 14 novih alata </a:t>
            </a:r>
            <a:r>
              <a:rPr lang="hr-HR"/>
              <a:t>za poboljšanje kvalitete zdravstvenih i socijalnih usluga (e-health platforma za praćenje alergena, telemedicinska mreža za kardiovaskularne bolesti, protokol za kontrolu komaraca, program za socijalnu integraciju marginaliziranih skupina, otvorena 3 gerontološka centra,…)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Više od </a:t>
            </a:r>
            <a:r>
              <a:rPr lang="hr-HR" b="1"/>
              <a:t>800 djelatnika </a:t>
            </a:r>
            <a:r>
              <a:rPr lang="hr-HR"/>
              <a:t>educirano u području palijativne njege, telemedicine, bolesti koje prenose komarci, volonterstva i ostalih zdravstvenih i socijalnih usluga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Više od </a:t>
            </a:r>
            <a:r>
              <a:rPr lang="hr-HR" b="1"/>
              <a:t>134.000 osoba </a:t>
            </a:r>
            <a:r>
              <a:rPr lang="hr-HR"/>
              <a:t>u prekograničnom području pokriveno novim i poboljšanim zdravstvenim i socijalnim uslugama</a:t>
            </a:r>
            <a:endParaRPr lang="hr-HR" b="1"/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37708125-FDE4-F06F-1F37-27C79D41CB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" y="6130560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663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1F069-A164-2E62-6770-DD5DFDA8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1B039FBB-CF98-E5F4-643B-30E60186D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645" y="553114"/>
            <a:ext cx="1216377" cy="1940413"/>
          </a:xfrm>
          <a:prstGeom prst="rect">
            <a:avLst/>
          </a:prstGeom>
        </p:spPr>
      </p:pic>
      <p:pic>
        <p:nvPicPr>
          <p:cNvPr id="3" name="Picture 2" descr="A group of triangles on a white background&#10;&#10;Description automatically generated">
            <a:extLst>
              <a:ext uri="{FF2B5EF4-FFF2-40B4-BE49-F238E27FC236}">
                <a16:creationId xmlns:a16="http://schemas.microsoft.com/office/drawing/2014/main" id="{BAB1039C-AEBD-26E9-93BC-8A171896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258">
            <a:off x="1006590" y="4208917"/>
            <a:ext cx="977441" cy="1874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AF736E-1E52-3BFE-7CF1-BE554488C406}"/>
              </a:ext>
            </a:extLst>
          </p:cNvPr>
          <p:cNvSpPr txBox="1"/>
          <p:nvPr/>
        </p:nvSpPr>
        <p:spPr>
          <a:xfrm>
            <a:off x="3616945" y="2149822"/>
            <a:ext cx="8575055" cy="1077218"/>
          </a:xfrm>
          <a:prstGeom prst="rect">
            <a:avLst/>
          </a:prstGeom>
          <a:solidFill>
            <a:srgbClr val="E6F4BE"/>
          </a:solidFill>
        </p:spPr>
        <p:txBody>
          <a:bodyPr wrap="square" rtlCol="0">
            <a:spAutoFit/>
          </a:bodyPr>
          <a:lstStyle/>
          <a:p>
            <a:r>
              <a:rPr lang="hr-HR" sz="1600" b="1"/>
              <a:t>	Ukupna alokacija: </a:t>
            </a:r>
            <a:r>
              <a:rPr lang="hr-HR" sz="1600"/>
              <a:t>EUR 13.699.623,00 (</a:t>
            </a:r>
            <a:r>
              <a:rPr lang="hr-HR" sz="1600" b="1"/>
              <a:t>34% </a:t>
            </a:r>
            <a:r>
              <a:rPr lang="hr-HR" sz="1600"/>
              <a:t>ukupne alokacije Programa)</a:t>
            </a:r>
          </a:p>
          <a:p>
            <a:r>
              <a:rPr lang="hr-HR" sz="1600" b="1"/>
              <a:t>	Iskorištenost sredstava:</a:t>
            </a:r>
            <a:r>
              <a:rPr lang="hr-HR" sz="1600"/>
              <a:t> 99%</a:t>
            </a:r>
            <a:endParaRPr lang="en-US" sz="1600"/>
          </a:p>
          <a:p>
            <a:r>
              <a:rPr lang="hr-HR" sz="1600" b="1"/>
              <a:t>	Implementiranih projekata: </a:t>
            </a:r>
            <a:r>
              <a:rPr lang="hr-HR" sz="1600"/>
              <a:t>14</a:t>
            </a:r>
          </a:p>
          <a:p>
            <a:r>
              <a:rPr lang="hr-HR" sz="1600"/>
              <a:t>	</a:t>
            </a:r>
            <a:r>
              <a:rPr lang="hr-HR" sz="1600" b="1"/>
              <a:t>3</a:t>
            </a:r>
            <a:r>
              <a:rPr lang="hr-HR" sz="1600"/>
              <a:t> programska pokazatelja ostvarenja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F691C9-9B60-494B-1663-3BD389297E26}"/>
              </a:ext>
            </a:extLst>
          </p:cNvPr>
          <p:cNvGrpSpPr/>
          <p:nvPr/>
        </p:nvGrpSpPr>
        <p:grpSpPr>
          <a:xfrm>
            <a:off x="0" y="1"/>
            <a:ext cx="12191999" cy="6858000"/>
            <a:chOff x="200967" y="160883"/>
            <a:chExt cx="11825392" cy="64965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96CEC12-D688-11B7-5866-42D3C8F59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967" y="160883"/>
              <a:ext cx="3398742" cy="646331"/>
            </a:xfrm>
            <a:prstGeom prst="rect">
              <a:avLst/>
            </a:prstGeom>
          </p:spPr>
        </p:pic>
        <p:pic>
          <p:nvPicPr>
            <p:cNvPr id="29" name="Picture 28" descr="RS NA">
              <a:extLst>
                <a:ext uri="{FF2B5EF4-FFF2-40B4-BE49-F238E27FC236}">
                  <a16:creationId xmlns:a16="http://schemas.microsoft.com/office/drawing/2014/main" id="{6A6B9A0D-6D75-6C89-2F9E-0BAA61EE7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828" y="5968325"/>
              <a:ext cx="2273531" cy="68910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B9311C-C73A-2271-8FA9-ADCFD6AE5177}"/>
              </a:ext>
            </a:extLst>
          </p:cNvPr>
          <p:cNvSpPr txBox="1"/>
          <p:nvPr/>
        </p:nvSpPr>
        <p:spPr>
          <a:xfrm>
            <a:off x="6679939" y="125116"/>
            <a:ext cx="4574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>
                <a:solidFill>
                  <a:srgbClr val="003399"/>
                </a:solidFill>
                <a:ea typeface="+mj-ea"/>
                <a:cs typeface="Calibri" panose="020F0502020204030204" pitchFamily="34" charset="0"/>
              </a:rPr>
              <a:t>Prioritetna os 2</a:t>
            </a:r>
          </a:p>
          <a:p>
            <a:r>
              <a:rPr lang="hr-HR" b="1"/>
              <a:t>Specifični cilj 2.1</a:t>
            </a:r>
            <a:r>
              <a:rPr lang="hr-HR"/>
              <a:t>.</a:t>
            </a:r>
          </a:p>
          <a:p>
            <a:r>
              <a:rPr lang="hr-HR"/>
              <a:t>Zaštita okoliša i bioraznolikosti, poboljšanje prevencije rizika</a:t>
            </a:r>
          </a:p>
          <a:p>
            <a:r>
              <a:rPr lang="hr-HR" b="1"/>
              <a:t>Specifični cilj 2.2</a:t>
            </a:r>
            <a:r>
              <a:rPr lang="hr-HR"/>
              <a:t>. Promicanje održive energije i energetske učinkovitosti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7BD6B-9E9B-D42E-0A26-0C287E37EE7C}"/>
              </a:ext>
            </a:extLst>
          </p:cNvPr>
          <p:cNvSpPr txBox="1"/>
          <p:nvPr/>
        </p:nvSpPr>
        <p:spPr>
          <a:xfrm>
            <a:off x="2556776" y="3331703"/>
            <a:ext cx="8862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/>
              <a:t>Istaknuta ostvarenja: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/>
              <a:t>Razvijeno </a:t>
            </a:r>
            <a:r>
              <a:rPr lang="hr-HR" b="1"/>
              <a:t>5</a:t>
            </a:r>
            <a:r>
              <a:rPr lang="hr-HR"/>
              <a:t> </a:t>
            </a:r>
            <a:r>
              <a:rPr lang="hr-HR" b="1"/>
              <a:t>zajedničkih sustava za praćenje </a:t>
            </a:r>
            <a:r>
              <a:rPr lang="hr-HR"/>
              <a:t>(</a:t>
            </a:r>
            <a:r>
              <a:rPr lang="hr-HR">
                <a:latin typeface="Calibri"/>
              </a:rPr>
              <a:t>s</a:t>
            </a:r>
            <a:r>
              <a:rPr kumimoji="0" lang="hr-H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ustav za praćenje površinskih i otpadnih voda, sustav praćenja statusa očuvanja močvarnih staništa, elaborat standardnih operativnih procedura obrane od poplava,…)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Postavljeno </a:t>
            </a:r>
            <a:r>
              <a:rPr kumimoji="0" lang="hr-HR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5,38 MW kapaciteta za proizvodnju energije iz obnovljivih izvora</a:t>
            </a:r>
            <a:r>
              <a:rPr kumimoji="0" lang="hr-HR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(sunčeva energija, biomasa, geotermalna energija)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>
                <a:latin typeface="Calibri"/>
              </a:rPr>
              <a:t>Očuvano i poboljšano više od </a:t>
            </a:r>
            <a:r>
              <a:rPr lang="hr-HR" b="1">
                <a:latin typeface="Calibri"/>
              </a:rPr>
              <a:t>88.000 hektara površine staništa </a:t>
            </a:r>
            <a:r>
              <a:rPr lang="hr-HR">
                <a:latin typeface="Calibri"/>
              </a:rPr>
              <a:t>(eko-procesor za pročišćavanje otpadnih voda, mapirane usluge ekosustava na 3 pilot područja, obnovljena močvarna staništa na 7 lokacija srednjeg Podunavlja,…)</a:t>
            </a:r>
            <a:endParaRPr kumimoji="0" lang="hr-HR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ABE28C-E5EA-B505-41B4-AF8A2BF9873C}"/>
              </a:ext>
            </a:extLst>
          </p:cNvPr>
          <p:cNvGrpSpPr/>
          <p:nvPr/>
        </p:nvGrpSpPr>
        <p:grpSpPr>
          <a:xfrm>
            <a:off x="2057401" y="1079224"/>
            <a:ext cx="2422722" cy="2128440"/>
            <a:chOff x="2777035" y="1666036"/>
            <a:chExt cx="2745107" cy="2393336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FEAF3D0C-0B0B-BC2C-3967-7CFF7D5577EF}"/>
                </a:ext>
              </a:extLst>
            </p:cNvPr>
            <p:cNvSpPr/>
            <p:nvPr/>
          </p:nvSpPr>
          <p:spPr>
            <a:xfrm>
              <a:off x="2777035" y="1666036"/>
              <a:ext cx="2745107" cy="2393336"/>
            </a:xfrm>
            <a:prstGeom prst="hexagon">
              <a:avLst/>
            </a:prstGeom>
            <a:solidFill>
              <a:srgbClr val="98C222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endParaRPr lang="hr-HR" sz="2500" b="1"/>
            </a:p>
            <a:p>
              <a:pPr algn="ctr"/>
              <a:r>
                <a:rPr lang="hr-HR" sz="3000" b="1"/>
                <a:t>PA 2</a:t>
              </a:r>
              <a:endParaRPr lang="en-US" sz="3000" b="1">
                <a:solidFill>
                  <a:schemeClr val="lt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602AAEB-96F5-80E9-C79E-F3B343320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744" y="2018663"/>
              <a:ext cx="1019590" cy="108252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9637C-B472-5982-1C2F-E2F111FE1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9" b="28159"/>
          <a:stretch/>
        </p:blipFill>
        <p:spPr>
          <a:xfrm>
            <a:off x="4030716" y="0"/>
            <a:ext cx="2489011" cy="2077501"/>
          </a:xfrm>
          <a:prstGeom prst="hexagon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2BA7F-184E-96BE-7ECA-EE020DA96F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20615"/>
          <a:stretch/>
        </p:blipFill>
        <p:spPr bwMode="auto">
          <a:xfrm>
            <a:off x="17797" y="2211967"/>
            <a:ext cx="2472440" cy="2074921"/>
          </a:xfrm>
          <a:prstGeom prst="hexagon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C8F716A7-F8F1-74F9-DC8F-DEBDC7B1C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" y="6130560"/>
            <a:ext cx="2273531" cy="6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913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B8954EE17CA4D8FAAC234FC742467" ma:contentTypeVersion="24" ma:contentTypeDescription="Create a new document." ma:contentTypeScope="" ma:versionID="fdbea6fde7d16bf5833cc53afa95a53e">
  <xsd:schema xmlns:xsd="http://www.w3.org/2001/XMLSchema" xmlns:xs="http://www.w3.org/2001/XMLSchema" xmlns:p="http://schemas.microsoft.com/office/2006/metadata/properties" xmlns:ns2="5c495053-ab36-4ec9-addf-c569c207cbb1" xmlns:ns3="e7897449-8e6f-4cef-be58-e81a4abd4035" targetNamespace="http://schemas.microsoft.com/office/2006/metadata/properties" ma:root="true" ma:fieldsID="664a90a8c1c64e27b1c537f4cd0d1f31" ns2:_="" ns3:_="">
    <xsd:import namespace="5c495053-ab36-4ec9-addf-c569c207cbb1"/>
    <xsd:import namespace="e7897449-8e6f-4cef-be58-e81a4abd4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95053-ab36-4ec9-addf-c569c207c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d0ee974-192f-4353-9d1c-3274f95f4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97449-8e6f-4cef-be58-e81a4abd4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7e0c0e2-4ade-461c-8871-d8de7f45f9bd}" ma:internalName="TaxCatchAll" ma:showField="CatchAllData" ma:web="e7897449-8e6f-4cef-be58-e81a4abd4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5F2336-BF27-4B08-871A-166455545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6BB76-38B1-4C01-87FC-08AD7226F9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95053-ab36-4ec9-addf-c569c207cbb1"/>
    <ds:schemaRef ds:uri="e7897449-8e6f-4cef-be58-e81a4abd4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6943</TotalTime>
  <Words>1372</Words>
  <Application>Microsoft Office PowerPoint</Application>
  <PresentationFormat>Widescreen</PresentationFormat>
  <Paragraphs>199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Interreg VI-A IPA Program Hrvatska – Srbija u razdoblju 2021.-2027.</vt:lpstr>
      <vt:lpstr>O programu u 2021.-2027.</vt:lpstr>
      <vt:lpstr>Programski prioriteti i specifični ciljevi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Laus</dc:creator>
  <cp:lastModifiedBy>Managing Authority</cp:lastModifiedBy>
  <cp:revision>438</cp:revision>
  <dcterms:created xsi:type="dcterms:W3CDTF">2023-03-08T08:34:33Z</dcterms:created>
  <dcterms:modified xsi:type="dcterms:W3CDTF">2024-10-24T14:18:44Z</dcterms:modified>
</cp:coreProperties>
</file>