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8" r:id="rId5"/>
    <p:sldId id="271" r:id="rId6"/>
    <p:sldId id="272" r:id="rId7"/>
    <p:sldId id="260" r:id="rId8"/>
    <p:sldId id="277" r:id="rId9"/>
    <p:sldId id="262" r:id="rId10"/>
    <p:sldId id="263" r:id="rId11"/>
    <p:sldId id="266" r:id="rId12"/>
    <p:sldId id="270" r:id="rId13"/>
    <p:sldId id="269" r:id="rId14"/>
    <p:sldId id="265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3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F62226-EB13-4C8B-9F44-45A8EEFDF68F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B47A7229-EB08-48E1-A52F-07603C5E4AE1}">
      <dgm:prSet phldrT="[Text]" custT="1"/>
      <dgm:spPr/>
      <dgm:t>
        <a:bodyPr/>
        <a:lstStyle/>
        <a:p>
          <a:r>
            <a:rPr lang="hr-HR" sz="1400" dirty="0"/>
            <a:t>Otvaranje poziva:             30.10.2024.</a:t>
          </a:r>
        </a:p>
        <a:p>
          <a:endParaRPr lang="hr-HR" sz="1400" dirty="0"/>
        </a:p>
      </dgm:t>
    </dgm:pt>
    <dgm:pt modelId="{E386F490-806C-4D68-B897-59577E84B8B9}" type="parTrans" cxnId="{746C589D-ED60-4BDD-AFD4-641CF29ECD4F}">
      <dgm:prSet/>
      <dgm:spPr/>
      <dgm:t>
        <a:bodyPr/>
        <a:lstStyle/>
        <a:p>
          <a:endParaRPr lang="hr-HR" sz="1400"/>
        </a:p>
      </dgm:t>
    </dgm:pt>
    <dgm:pt modelId="{131261E1-15D9-46E9-8C3A-1623C3BC4DF7}" type="sibTrans" cxnId="{746C589D-ED60-4BDD-AFD4-641CF29ECD4F}">
      <dgm:prSet/>
      <dgm:spPr/>
      <dgm:t>
        <a:bodyPr/>
        <a:lstStyle/>
        <a:p>
          <a:endParaRPr lang="hr-HR" sz="1400"/>
        </a:p>
      </dgm:t>
    </dgm:pt>
    <dgm:pt modelId="{8E170972-4F87-4EC5-BC9E-98C953A34837}">
      <dgm:prSet phldrT="[Text]" custT="1"/>
      <dgm:spPr/>
      <dgm:t>
        <a:bodyPr/>
        <a:lstStyle/>
        <a:p>
          <a:r>
            <a:rPr lang="hr-HR" sz="1400" dirty="0"/>
            <a:t>Info radionice: </a:t>
          </a:r>
        </a:p>
        <a:p>
          <a:r>
            <a:rPr lang="hr-HR" sz="1400" dirty="0"/>
            <a:t>Kraj 11. i početak 12. mj. 2024.</a:t>
          </a:r>
        </a:p>
      </dgm:t>
    </dgm:pt>
    <dgm:pt modelId="{79637E07-33BD-4BB6-A4E2-CA0C5D25FC1D}" type="parTrans" cxnId="{DB2B0B92-5A75-4382-96A1-4B02F6B0BBDE}">
      <dgm:prSet/>
      <dgm:spPr/>
      <dgm:t>
        <a:bodyPr/>
        <a:lstStyle/>
        <a:p>
          <a:endParaRPr lang="hr-HR" sz="1400"/>
        </a:p>
      </dgm:t>
    </dgm:pt>
    <dgm:pt modelId="{65479C1E-7268-4A8F-A00A-1BB317983403}" type="sibTrans" cxnId="{DB2B0B92-5A75-4382-96A1-4B02F6B0BBDE}">
      <dgm:prSet/>
      <dgm:spPr/>
      <dgm:t>
        <a:bodyPr/>
        <a:lstStyle/>
        <a:p>
          <a:endParaRPr lang="hr-HR" sz="1400"/>
        </a:p>
      </dgm:t>
    </dgm:pt>
    <dgm:pt modelId="{E0106227-31B4-45B6-B58F-66F31140CF34}">
      <dgm:prSet phldrT="[Text]" custT="1"/>
      <dgm:spPr/>
      <dgm:t>
        <a:bodyPr/>
        <a:lstStyle/>
        <a:p>
          <a:r>
            <a:rPr lang="hr-HR" sz="1400" dirty="0"/>
            <a:t>Ocjenjivanje i odabir projekata: 1. – 3. kvartal 2025. </a:t>
          </a:r>
        </a:p>
      </dgm:t>
    </dgm:pt>
    <dgm:pt modelId="{BF1504F8-8072-48D1-8096-14640D08F9BD}" type="parTrans" cxnId="{159129BF-518E-49EE-A2E4-5D09B010F9CE}">
      <dgm:prSet/>
      <dgm:spPr/>
      <dgm:t>
        <a:bodyPr/>
        <a:lstStyle/>
        <a:p>
          <a:endParaRPr lang="hr-HR" sz="1400"/>
        </a:p>
      </dgm:t>
    </dgm:pt>
    <dgm:pt modelId="{84542E55-1557-4807-B47C-423AB4954086}" type="sibTrans" cxnId="{159129BF-518E-49EE-A2E4-5D09B010F9CE}">
      <dgm:prSet/>
      <dgm:spPr/>
      <dgm:t>
        <a:bodyPr/>
        <a:lstStyle/>
        <a:p>
          <a:endParaRPr lang="hr-HR" sz="1400"/>
        </a:p>
      </dgm:t>
    </dgm:pt>
    <dgm:pt modelId="{027C172A-C9AA-4AD1-B720-B070298971E0}">
      <dgm:prSet phldrT="[Text]" custT="1"/>
      <dgm:spPr/>
      <dgm:t>
        <a:bodyPr/>
        <a:lstStyle/>
        <a:p>
          <a:r>
            <a:rPr lang="hr-HR" sz="1400" dirty="0"/>
            <a:t>Ugovaranje i početak provedbe:</a:t>
          </a:r>
        </a:p>
        <a:p>
          <a:r>
            <a:rPr lang="hr-HR" sz="1400" dirty="0"/>
            <a:t>4. kvartal 2025. i 1. kvartal 2026.</a:t>
          </a:r>
        </a:p>
      </dgm:t>
    </dgm:pt>
    <dgm:pt modelId="{A282C1D3-083C-4610-9D77-E6EF77988846}" type="parTrans" cxnId="{61C2AB2D-9FA5-4337-A625-FB93EE3F6A7B}">
      <dgm:prSet/>
      <dgm:spPr/>
      <dgm:t>
        <a:bodyPr/>
        <a:lstStyle/>
        <a:p>
          <a:endParaRPr lang="hr-HR" sz="1400"/>
        </a:p>
      </dgm:t>
    </dgm:pt>
    <dgm:pt modelId="{E9C9D23B-8612-46D5-A233-6E4A2117813F}" type="sibTrans" cxnId="{61C2AB2D-9FA5-4337-A625-FB93EE3F6A7B}">
      <dgm:prSet/>
      <dgm:spPr/>
      <dgm:t>
        <a:bodyPr/>
        <a:lstStyle/>
        <a:p>
          <a:endParaRPr lang="hr-HR" sz="1400"/>
        </a:p>
      </dgm:t>
    </dgm:pt>
    <dgm:pt modelId="{07AE937C-7030-4300-8484-CF2494421C22}" type="pres">
      <dgm:prSet presAssocID="{2EF62226-EB13-4C8B-9F44-45A8EEFDF68F}" presName="Name0" presStyleCnt="0">
        <dgm:presLayoutVars>
          <dgm:dir/>
          <dgm:resizeHandles val="exact"/>
        </dgm:presLayoutVars>
      </dgm:prSet>
      <dgm:spPr/>
    </dgm:pt>
    <dgm:pt modelId="{A2B74F4D-5818-4227-8AE9-87CAAA442775}" type="pres">
      <dgm:prSet presAssocID="{B47A7229-EB08-48E1-A52F-07603C5E4AE1}" presName="composite" presStyleCnt="0"/>
      <dgm:spPr/>
    </dgm:pt>
    <dgm:pt modelId="{8A8D51F2-D85F-49A0-8DFF-69010A87EA73}" type="pres">
      <dgm:prSet presAssocID="{B47A7229-EB08-48E1-A52F-07603C5E4AE1}" presName="bgChev" presStyleLbl="node1" presStyleIdx="0" presStyleCnt="4"/>
      <dgm:spPr/>
    </dgm:pt>
    <dgm:pt modelId="{9780409B-8D81-4234-8313-54CE9F6A87F5}" type="pres">
      <dgm:prSet presAssocID="{B47A7229-EB08-48E1-A52F-07603C5E4AE1}" presName="txNode" presStyleLbl="fgAcc1" presStyleIdx="0" presStyleCnt="4">
        <dgm:presLayoutVars>
          <dgm:bulletEnabled val="1"/>
        </dgm:presLayoutVars>
      </dgm:prSet>
      <dgm:spPr/>
    </dgm:pt>
    <dgm:pt modelId="{1D448A98-97B1-4009-B40E-AAE60160D2D3}" type="pres">
      <dgm:prSet presAssocID="{131261E1-15D9-46E9-8C3A-1623C3BC4DF7}" presName="compositeSpace" presStyleCnt="0"/>
      <dgm:spPr/>
    </dgm:pt>
    <dgm:pt modelId="{0E443267-66EA-4486-953D-B1CDB9689BB6}" type="pres">
      <dgm:prSet presAssocID="{8E170972-4F87-4EC5-BC9E-98C953A34837}" presName="composite" presStyleCnt="0"/>
      <dgm:spPr/>
    </dgm:pt>
    <dgm:pt modelId="{03864B91-2A73-4B66-9D02-53FB747AA9B9}" type="pres">
      <dgm:prSet presAssocID="{8E170972-4F87-4EC5-BC9E-98C953A34837}" presName="bgChev" presStyleLbl="node1" presStyleIdx="1" presStyleCnt="4"/>
      <dgm:spPr/>
    </dgm:pt>
    <dgm:pt modelId="{D4294D29-CE54-4F77-94C8-B2372E7D5B28}" type="pres">
      <dgm:prSet presAssocID="{8E170972-4F87-4EC5-BC9E-98C953A34837}" presName="txNode" presStyleLbl="fgAcc1" presStyleIdx="1" presStyleCnt="4">
        <dgm:presLayoutVars>
          <dgm:bulletEnabled val="1"/>
        </dgm:presLayoutVars>
      </dgm:prSet>
      <dgm:spPr/>
    </dgm:pt>
    <dgm:pt modelId="{9903D0F7-8E85-41EC-A2E0-4B18BE07195E}" type="pres">
      <dgm:prSet presAssocID="{65479C1E-7268-4A8F-A00A-1BB317983403}" presName="compositeSpace" presStyleCnt="0"/>
      <dgm:spPr/>
    </dgm:pt>
    <dgm:pt modelId="{7B8FB299-B9EE-4F1B-B61F-819CB0F87493}" type="pres">
      <dgm:prSet presAssocID="{E0106227-31B4-45B6-B58F-66F31140CF34}" presName="composite" presStyleCnt="0"/>
      <dgm:spPr/>
    </dgm:pt>
    <dgm:pt modelId="{96CE85D6-DC10-4478-9419-75CEB3CBEF9F}" type="pres">
      <dgm:prSet presAssocID="{E0106227-31B4-45B6-B58F-66F31140CF34}" presName="bgChev" presStyleLbl="node1" presStyleIdx="2" presStyleCnt="4"/>
      <dgm:spPr/>
    </dgm:pt>
    <dgm:pt modelId="{4386D94B-0217-40C9-8980-4F7E4F55F0CB}" type="pres">
      <dgm:prSet presAssocID="{E0106227-31B4-45B6-B58F-66F31140CF34}" presName="txNode" presStyleLbl="fgAcc1" presStyleIdx="2" presStyleCnt="4">
        <dgm:presLayoutVars>
          <dgm:bulletEnabled val="1"/>
        </dgm:presLayoutVars>
      </dgm:prSet>
      <dgm:spPr/>
    </dgm:pt>
    <dgm:pt modelId="{803EA63C-401F-4B5F-8386-052FDC81D7D0}" type="pres">
      <dgm:prSet presAssocID="{84542E55-1557-4807-B47C-423AB4954086}" presName="compositeSpace" presStyleCnt="0"/>
      <dgm:spPr/>
    </dgm:pt>
    <dgm:pt modelId="{730EEAA1-CACB-4E49-9AF7-20A7796D8BEA}" type="pres">
      <dgm:prSet presAssocID="{027C172A-C9AA-4AD1-B720-B070298971E0}" presName="composite" presStyleCnt="0"/>
      <dgm:spPr/>
    </dgm:pt>
    <dgm:pt modelId="{7A1D7DCA-A822-4920-A2F4-E55E189090AC}" type="pres">
      <dgm:prSet presAssocID="{027C172A-C9AA-4AD1-B720-B070298971E0}" presName="bgChev" presStyleLbl="node1" presStyleIdx="3" presStyleCnt="4"/>
      <dgm:spPr/>
    </dgm:pt>
    <dgm:pt modelId="{23A66EF6-B8B1-42EF-90F2-14A297775B46}" type="pres">
      <dgm:prSet presAssocID="{027C172A-C9AA-4AD1-B720-B070298971E0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D522A424-F8D5-45A0-A5CF-128F046CEA15}" type="presOf" srcId="{E0106227-31B4-45B6-B58F-66F31140CF34}" destId="{4386D94B-0217-40C9-8980-4F7E4F55F0CB}" srcOrd="0" destOrd="0" presId="urn:microsoft.com/office/officeart/2005/8/layout/chevronAccent+Icon"/>
    <dgm:cxn modelId="{61C2AB2D-9FA5-4337-A625-FB93EE3F6A7B}" srcId="{2EF62226-EB13-4C8B-9F44-45A8EEFDF68F}" destId="{027C172A-C9AA-4AD1-B720-B070298971E0}" srcOrd="3" destOrd="0" parTransId="{A282C1D3-083C-4610-9D77-E6EF77988846}" sibTransId="{E9C9D23B-8612-46D5-A233-6E4A2117813F}"/>
    <dgm:cxn modelId="{0A93D66C-7AE4-4817-BAF1-848A7958A6C9}" type="presOf" srcId="{2EF62226-EB13-4C8B-9F44-45A8EEFDF68F}" destId="{07AE937C-7030-4300-8484-CF2494421C22}" srcOrd="0" destOrd="0" presId="urn:microsoft.com/office/officeart/2005/8/layout/chevronAccent+Icon"/>
    <dgm:cxn modelId="{DB2B0B92-5A75-4382-96A1-4B02F6B0BBDE}" srcId="{2EF62226-EB13-4C8B-9F44-45A8EEFDF68F}" destId="{8E170972-4F87-4EC5-BC9E-98C953A34837}" srcOrd="1" destOrd="0" parTransId="{79637E07-33BD-4BB6-A4E2-CA0C5D25FC1D}" sibTransId="{65479C1E-7268-4A8F-A00A-1BB317983403}"/>
    <dgm:cxn modelId="{746C589D-ED60-4BDD-AFD4-641CF29ECD4F}" srcId="{2EF62226-EB13-4C8B-9F44-45A8EEFDF68F}" destId="{B47A7229-EB08-48E1-A52F-07603C5E4AE1}" srcOrd="0" destOrd="0" parTransId="{E386F490-806C-4D68-B897-59577E84B8B9}" sibTransId="{131261E1-15D9-46E9-8C3A-1623C3BC4DF7}"/>
    <dgm:cxn modelId="{159129BF-518E-49EE-A2E4-5D09B010F9CE}" srcId="{2EF62226-EB13-4C8B-9F44-45A8EEFDF68F}" destId="{E0106227-31B4-45B6-B58F-66F31140CF34}" srcOrd="2" destOrd="0" parTransId="{BF1504F8-8072-48D1-8096-14640D08F9BD}" sibTransId="{84542E55-1557-4807-B47C-423AB4954086}"/>
    <dgm:cxn modelId="{F7BFD8C3-898F-4CA5-B9B6-4F4E0E2058D0}" type="presOf" srcId="{8E170972-4F87-4EC5-BC9E-98C953A34837}" destId="{D4294D29-CE54-4F77-94C8-B2372E7D5B28}" srcOrd="0" destOrd="0" presId="urn:microsoft.com/office/officeart/2005/8/layout/chevronAccent+Icon"/>
    <dgm:cxn modelId="{FC6608C7-8890-4EBF-96F6-168A4A1F0C51}" type="presOf" srcId="{B47A7229-EB08-48E1-A52F-07603C5E4AE1}" destId="{9780409B-8D81-4234-8313-54CE9F6A87F5}" srcOrd="0" destOrd="0" presId="urn:microsoft.com/office/officeart/2005/8/layout/chevronAccent+Icon"/>
    <dgm:cxn modelId="{792005E5-0071-4BAD-B78E-251D30D6154F}" type="presOf" srcId="{027C172A-C9AA-4AD1-B720-B070298971E0}" destId="{23A66EF6-B8B1-42EF-90F2-14A297775B46}" srcOrd="0" destOrd="0" presId="urn:microsoft.com/office/officeart/2005/8/layout/chevronAccent+Icon"/>
    <dgm:cxn modelId="{156BB304-07D7-4063-9635-4B52D0C843A8}" type="presParOf" srcId="{07AE937C-7030-4300-8484-CF2494421C22}" destId="{A2B74F4D-5818-4227-8AE9-87CAAA442775}" srcOrd="0" destOrd="0" presId="urn:microsoft.com/office/officeart/2005/8/layout/chevronAccent+Icon"/>
    <dgm:cxn modelId="{623E749E-2178-4F56-8864-9CA25DD6D654}" type="presParOf" srcId="{A2B74F4D-5818-4227-8AE9-87CAAA442775}" destId="{8A8D51F2-D85F-49A0-8DFF-69010A87EA73}" srcOrd="0" destOrd="0" presId="urn:microsoft.com/office/officeart/2005/8/layout/chevronAccent+Icon"/>
    <dgm:cxn modelId="{3A69C3F3-D03B-455D-9BC9-C35BFE7B64BF}" type="presParOf" srcId="{A2B74F4D-5818-4227-8AE9-87CAAA442775}" destId="{9780409B-8D81-4234-8313-54CE9F6A87F5}" srcOrd="1" destOrd="0" presId="urn:microsoft.com/office/officeart/2005/8/layout/chevronAccent+Icon"/>
    <dgm:cxn modelId="{18674C13-E47F-4B0F-BC77-7691CFD26691}" type="presParOf" srcId="{07AE937C-7030-4300-8484-CF2494421C22}" destId="{1D448A98-97B1-4009-B40E-AAE60160D2D3}" srcOrd="1" destOrd="0" presId="urn:microsoft.com/office/officeart/2005/8/layout/chevronAccent+Icon"/>
    <dgm:cxn modelId="{5D1A077E-19B3-47FC-95BF-5150C523B9D8}" type="presParOf" srcId="{07AE937C-7030-4300-8484-CF2494421C22}" destId="{0E443267-66EA-4486-953D-B1CDB9689BB6}" srcOrd="2" destOrd="0" presId="urn:microsoft.com/office/officeart/2005/8/layout/chevronAccent+Icon"/>
    <dgm:cxn modelId="{CC07E29E-122C-43DF-8301-9B11FF1BF0A8}" type="presParOf" srcId="{0E443267-66EA-4486-953D-B1CDB9689BB6}" destId="{03864B91-2A73-4B66-9D02-53FB747AA9B9}" srcOrd="0" destOrd="0" presId="urn:microsoft.com/office/officeart/2005/8/layout/chevronAccent+Icon"/>
    <dgm:cxn modelId="{D4E5BD78-8582-47F0-9D88-0FBB295E5713}" type="presParOf" srcId="{0E443267-66EA-4486-953D-B1CDB9689BB6}" destId="{D4294D29-CE54-4F77-94C8-B2372E7D5B28}" srcOrd="1" destOrd="0" presId="urn:microsoft.com/office/officeart/2005/8/layout/chevronAccent+Icon"/>
    <dgm:cxn modelId="{4DAAC5D1-57E3-41DE-AEF9-389BB744E61F}" type="presParOf" srcId="{07AE937C-7030-4300-8484-CF2494421C22}" destId="{9903D0F7-8E85-41EC-A2E0-4B18BE07195E}" srcOrd="3" destOrd="0" presId="urn:microsoft.com/office/officeart/2005/8/layout/chevronAccent+Icon"/>
    <dgm:cxn modelId="{7A497BF2-DB08-4ADC-A14B-14634074D938}" type="presParOf" srcId="{07AE937C-7030-4300-8484-CF2494421C22}" destId="{7B8FB299-B9EE-4F1B-B61F-819CB0F87493}" srcOrd="4" destOrd="0" presId="urn:microsoft.com/office/officeart/2005/8/layout/chevronAccent+Icon"/>
    <dgm:cxn modelId="{6A079B31-CFB2-4D10-8AE8-16B7CE67B91B}" type="presParOf" srcId="{7B8FB299-B9EE-4F1B-B61F-819CB0F87493}" destId="{96CE85D6-DC10-4478-9419-75CEB3CBEF9F}" srcOrd="0" destOrd="0" presId="urn:microsoft.com/office/officeart/2005/8/layout/chevronAccent+Icon"/>
    <dgm:cxn modelId="{28DB5D5E-694D-4CB3-87AA-B181E1FFA47D}" type="presParOf" srcId="{7B8FB299-B9EE-4F1B-B61F-819CB0F87493}" destId="{4386D94B-0217-40C9-8980-4F7E4F55F0CB}" srcOrd="1" destOrd="0" presId="urn:microsoft.com/office/officeart/2005/8/layout/chevronAccent+Icon"/>
    <dgm:cxn modelId="{62053A71-8A07-46B5-9828-A6E7C7DE2B5C}" type="presParOf" srcId="{07AE937C-7030-4300-8484-CF2494421C22}" destId="{803EA63C-401F-4B5F-8386-052FDC81D7D0}" srcOrd="5" destOrd="0" presId="urn:microsoft.com/office/officeart/2005/8/layout/chevronAccent+Icon"/>
    <dgm:cxn modelId="{3A9F3149-3431-42B3-BCEB-C365D31BFF46}" type="presParOf" srcId="{07AE937C-7030-4300-8484-CF2494421C22}" destId="{730EEAA1-CACB-4E49-9AF7-20A7796D8BEA}" srcOrd="6" destOrd="0" presId="urn:microsoft.com/office/officeart/2005/8/layout/chevronAccent+Icon"/>
    <dgm:cxn modelId="{FA8746C4-BC1B-42F7-BC27-ED915BB14CC4}" type="presParOf" srcId="{730EEAA1-CACB-4E49-9AF7-20A7796D8BEA}" destId="{7A1D7DCA-A822-4920-A2F4-E55E189090AC}" srcOrd="0" destOrd="0" presId="urn:microsoft.com/office/officeart/2005/8/layout/chevronAccent+Icon"/>
    <dgm:cxn modelId="{FD22AAB9-55FA-4405-A151-38383901399F}" type="presParOf" srcId="{730EEAA1-CACB-4E49-9AF7-20A7796D8BEA}" destId="{23A66EF6-B8B1-42EF-90F2-14A297775B46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D51F2-D85F-49A0-8DFF-69010A87EA73}">
      <dsp:nvSpPr>
        <dsp:cNvPr id="0" name=""/>
        <dsp:cNvSpPr/>
      </dsp:nvSpPr>
      <dsp:spPr>
        <a:xfrm>
          <a:off x="4661" y="1324616"/>
          <a:ext cx="2194200" cy="84696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0409B-8D81-4234-8313-54CE9F6A87F5}">
      <dsp:nvSpPr>
        <dsp:cNvPr id="0" name=""/>
        <dsp:cNvSpPr/>
      </dsp:nvSpPr>
      <dsp:spPr>
        <a:xfrm>
          <a:off x="589782" y="1536356"/>
          <a:ext cx="1852880" cy="84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Otvaranje poziva:             30.10.2024.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400" kern="1200" dirty="0"/>
        </a:p>
      </dsp:txBody>
      <dsp:txXfrm>
        <a:off x="614589" y="1561163"/>
        <a:ext cx="1803266" cy="797347"/>
      </dsp:txXfrm>
    </dsp:sp>
    <dsp:sp modelId="{03864B91-2A73-4B66-9D02-53FB747AA9B9}">
      <dsp:nvSpPr>
        <dsp:cNvPr id="0" name=""/>
        <dsp:cNvSpPr/>
      </dsp:nvSpPr>
      <dsp:spPr>
        <a:xfrm>
          <a:off x="2510926" y="1324616"/>
          <a:ext cx="2194200" cy="84696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94D29-CE54-4F77-94C8-B2372E7D5B28}">
      <dsp:nvSpPr>
        <dsp:cNvPr id="0" name=""/>
        <dsp:cNvSpPr/>
      </dsp:nvSpPr>
      <dsp:spPr>
        <a:xfrm>
          <a:off x="3096047" y="1536356"/>
          <a:ext cx="1852880" cy="84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Info radionice: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Kraj 11. i početak 12. mj. 2024.</a:t>
          </a:r>
        </a:p>
      </dsp:txBody>
      <dsp:txXfrm>
        <a:off x="3120854" y="1561163"/>
        <a:ext cx="1803266" cy="797347"/>
      </dsp:txXfrm>
    </dsp:sp>
    <dsp:sp modelId="{96CE85D6-DC10-4478-9419-75CEB3CBEF9F}">
      <dsp:nvSpPr>
        <dsp:cNvPr id="0" name=""/>
        <dsp:cNvSpPr/>
      </dsp:nvSpPr>
      <dsp:spPr>
        <a:xfrm>
          <a:off x="5017192" y="1324616"/>
          <a:ext cx="2194200" cy="84696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6D94B-0217-40C9-8980-4F7E4F55F0CB}">
      <dsp:nvSpPr>
        <dsp:cNvPr id="0" name=""/>
        <dsp:cNvSpPr/>
      </dsp:nvSpPr>
      <dsp:spPr>
        <a:xfrm>
          <a:off x="5602312" y="1536356"/>
          <a:ext cx="1852880" cy="84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Ocjenjivanje i odabir projekata: 1. – 3. kvartal 2025. </a:t>
          </a:r>
        </a:p>
      </dsp:txBody>
      <dsp:txXfrm>
        <a:off x="5627119" y="1561163"/>
        <a:ext cx="1803266" cy="797347"/>
      </dsp:txXfrm>
    </dsp:sp>
    <dsp:sp modelId="{7A1D7DCA-A822-4920-A2F4-E55E189090AC}">
      <dsp:nvSpPr>
        <dsp:cNvPr id="0" name=""/>
        <dsp:cNvSpPr/>
      </dsp:nvSpPr>
      <dsp:spPr>
        <a:xfrm>
          <a:off x="7523457" y="1324616"/>
          <a:ext cx="2194200" cy="84696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66EF6-B8B1-42EF-90F2-14A297775B46}">
      <dsp:nvSpPr>
        <dsp:cNvPr id="0" name=""/>
        <dsp:cNvSpPr/>
      </dsp:nvSpPr>
      <dsp:spPr>
        <a:xfrm>
          <a:off x="8108577" y="1536356"/>
          <a:ext cx="1852880" cy="84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Ugovaranje i početak provedbe: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4. kvartal 2025. i 1. kvartal 2026.</a:t>
          </a:r>
        </a:p>
      </dsp:txBody>
      <dsp:txXfrm>
        <a:off x="8133384" y="1561163"/>
        <a:ext cx="1803266" cy="797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A8625-A4E7-4444-A859-E92486A46DF2}" type="datetimeFigureOut">
              <a:rPr lang="hr-HR" smtClean="0"/>
              <a:t>24.10.2024.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040DF-7C8A-4F9C-B9C8-7960B23A78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217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Sredstva EU-a dodijeljena za 2nd </a:t>
            </a:r>
            <a:r>
              <a:rPr lang="hr-H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CfP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raspoređena su po Specifičnim ciljevima na način prikazan u ovoj tablici:</a:t>
            </a:r>
            <a:endParaRPr lang="hr-HR" sz="1800" dirty="0"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BD9FE9-CF09-4B78-A9B1-8B1ABD273E6A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8200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EE544-DB0E-0143-3F7E-7B86701BC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E7A44-B314-57D1-5997-E2EA6A25A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5A943-618F-0A0F-1F03-B7C74008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769C-77CB-4051-AB70-BF0F86997707}" type="datetimeFigureOut">
              <a:rPr lang="hr-HR" smtClean="0"/>
              <a:t>24.10.2024.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F0239-85B6-AC0C-81A1-4A90811AC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C7474-4518-55A1-AE9D-8BBC7847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C0A4-995A-40E9-9060-929D85C8F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049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4C2EC-2C70-344F-1C76-9029A250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44D61-1D59-9930-7981-6AAE16BBE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948A4-8243-BE09-A81A-C7B3C041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769C-77CB-4051-AB70-BF0F86997707}" type="datetimeFigureOut">
              <a:rPr lang="hr-HR" smtClean="0"/>
              <a:t>24.10.2024.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7702A-9409-3549-5011-96F85A78A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F98CF-D19C-9704-054F-9685D1AEF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C0A4-995A-40E9-9060-929D85C8F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20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3C895A-96EC-991F-96D5-602C47B1D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F4B335-276C-CCD7-9B7F-02898F421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1664B-1BD4-2546-DF03-28FB3E07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769C-77CB-4051-AB70-BF0F86997707}" type="datetimeFigureOut">
              <a:rPr lang="hr-HR" smtClean="0"/>
              <a:t>24.10.2024.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DAECE-AD04-5D81-29E4-54DDEB5D9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EBD5E-8EA4-57FD-6E69-DBF388CB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C0A4-995A-40E9-9060-929D85C8F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790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22190-9EA9-30C2-BD60-3625BB96C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1FD2-24D5-8503-27DF-52262B5CA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9C022-22DE-9DC5-4FF5-FF501076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769C-77CB-4051-AB70-BF0F86997707}" type="datetimeFigureOut">
              <a:rPr lang="hr-HR" smtClean="0"/>
              <a:t>24.10.2024.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3D313-E638-B5DA-C0C5-5D71F653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9B9A2-84AE-4CFF-3EFA-C22E434A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C0A4-995A-40E9-9060-929D85C8F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356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3FACE-CF8B-30B6-8F73-52573FEB7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D41B1-7BDB-FD6D-2E9E-98092B3FA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3C58A-660F-6725-6EB1-DDB781330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769C-77CB-4051-AB70-BF0F86997707}" type="datetimeFigureOut">
              <a:rPr lang="hr-HR" smtClean="0"/>
              <a:t>24.10.2024.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B71DB-9659-C158-C614-7F9937A7D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C3F54-4B54-2710-3836-1A1A7522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C0A4-995A-40E9-9060-929D85C8F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779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2EE2C-86A5-E887-B83E-170B2E037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9707A-89D0-95AF-FF1D-8EA4200C79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A43EE1-C7C6-E220-B09C-9FCAED474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1F95E-C0E5-6BAE-E22B-CC513D075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769C-77CB-4051-AB70-BF0F86997707}" type="datetimeFigureOut">
              <a:rPr lang="hr-HR" smtClean="0"/>
              <a:t>24.10.2024.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1BA7F-854D-A4A0-A16A-273C3348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02C14-D300-6370-15D8-D2D05B6D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C0A4-995A-40E9-9060-929D85C8F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711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EE19-B9F2-22E0-8C04-DC8BB0B62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61202-6A19-9FA3-CDCB-316618CC7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457DB-06F0-BD88-424B-81C20430B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42052-25DD-9FDE-D364-2C858EC3F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F97AC3-499D-E7B6-A404-5BFBC58AEA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2D3FBB-4195-E3A9-6DF9-33813645D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769C-77CB-4051-AB70-BF0F86997707}" type="datetimeFigureOut">
              <a:rPr lang="hr-HR" smtClean="0"/>
              <a:t>24.10.2024.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55633A-DF38-1DB0-F07E-F1BBA34D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F57494-9A61-F9E3-2986-B3559A46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C0A4-995A-40E9-9060-929D85C8F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370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8533-965A-0ECC-3B0F-BE61C3D8B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DE9539-B258-B966-A6B6-008DAD67F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769C-77CB-4051-AB70-BF0F86997707}" type="datetimeFigureOut">
              <a:rPr lang="hr-HR" smtClean="0"/>
              <a:t>24.10.2024.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E9AFD-8C89-9B0F-A185-22CD58DC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03C564-6B00-242A-2185-04C18DE0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C0A4-995A-40E9-9060-929D85C8F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870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6A19D-2BBB-32F7-AF82-3B26CE97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769C-77CB-4051-AB70-BF0F86997707}" type="datetimeFigureOut">
              <a:rPr lang="hr-HR" smtClean="0"/>
              <a:t>24.10.2024.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7D5DD-0E78-4097-5F5B-1ED385DD7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C59BF-EE57-00BD-64F8-AAA208C2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C0A4-995A-40E9-9060-929D85C8F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218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69CFF-8319-C257-A809-63FC696F6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41A42-A835-03A9-C1E4-7B8376D53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0C3C4-45BA-C8C5-12EB-1E27CDB6A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537B2-9170-A372-5020-D3257BFFC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769C-77CB-4051-AB70-BF0F86997707}" type="datetimeFigureOut">
              <a:rPr lang="hr-HR" smtClean="0"/>
              <a:t>24.10.2024.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AEE11-5E4B-A5BD-71EF-DCEBC81D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0E968-B09A-10BA-0BCD-6D9F6001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C0A4-995A-40E9-9060-929D85C8F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262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56978-8791-E466-E872-ACC319E88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0B7FA9-FA75-CD0F-1482-33B09626A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38555-E156-C2FF-E07E-073BE9FA6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A4441-9981-335A-128B-033F677D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769C-77CB-4051-AB70-BF0F86997707}" type="datetimeFigureOut">
              <a:rPr lang="hr-HR" smtClean="0"/>
              <a:t>24.10.2024.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D9FF3-6520-8C91-1F0A-4EFF9191B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8B55-C1AA-EEBB-81A5-42B739C4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C0A4-995A-40E9-9060-929D85C8F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927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CAF77-EA27-9D45-6823-96FB8D3F3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7C89-64A0-028E-0BB1-EA70F9230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06232-3B36-AF22-CB5B-1908323D9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8769C-77CB-4051-AB70-BF0F86997707}" type="datetimeFigureOut">
              <a:rPr lang="hr-HR" smtClean="0"/>
              <a:t>24.10.2024.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E5BC6-471C-6F53-B300-5E3B37DDF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4624B-4867-2CEA-F474-12B105E00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3C0A4-995A-40E9-9060-929D85C8F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54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terreg-croatia-serbia.eu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js-hr-rs@mrrfeu.h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9CCCBA5-C631-14CB-9008-3E191AC1A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35C4A6-95A0-8051-D18E-8F9388041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682" y="1753868"/>
            <a:ext cx="11551641" cy="3350264"/>
          </a:xfrm>
        </p:spPr>
        <p:txBody>
          <a:bodyPr>
            <a:noAutofit/>
          </a:bodyPr>
          <a:lstStyle/>
          <a:p>
            <a:br>
              <a:rPr lang="hr-HR" sz="3600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hr-HR" sz="3600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r-HR" sz="2800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Predstavljanje glavnih značajki drugog poziva </a:t>
            </a:r>
            <a:br>
              <a:rPr lang="hr-HR" sz="2800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hr-HR" sz="2800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r-HR" sz="2800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 VI-A IPA programa Hrvatska - Srbija 2021.-2027.</a:t>
            </a:r>
            <a:br>
              <a:rPr lang="hr-HR" sz="3600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hr-HR" sz="3600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hr-HR" sz="3600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hr-HR" sz="3600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r-HR" sz="2000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Osijek, 23.10.2024.</a:t>
            </a:r>
            <a:endParaRPr lang="hr-HR" sz="2000" b="1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RS NA">
            <a:extLst>
              <a:ext uri="{FF2B5EF4-FFF2-40B4-BE49-F238E27FC236}">
                <a16:creationId xmlns:a16="http://schemas.microsoft.com/office/drawing/2014/main" id="{64EAC3B4-20A4-156C-8B2C-C44F15B6E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  <p:pic>
        <p:nvPicPr>
          <p:cNvPr id="4" name="Picture 3" descr="A close-up of a logo&#10;&#10;Description automatically generated">
            <a:extLst>
              <a:ext uri="{FF2B5EF4-FFF2-40B4-BE49-F238E27FC236}">
                <a16:creationId xmlns:a16="http://schemas.microsoft.com/office/drawing/2014/main" id="{24499171-A007-9801-C7A1-B7AFF6EAB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8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651C7-863A-4B95-B1CA-6B709D9DA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484" y="1253331"/>
            <a:ext cx="1032684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Projektni proračun = </a:t>
            </a:r>
          </a:p>
          <a:p>
            <a:pPr marL="0" indent="0" algn="ctr">
              <a:buNone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max. 85% EU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dio +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min.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15%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sufinanciranja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partneru</a:t>
            </a:r>
            <a:endParaRPr lang="hr-HR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hr-HR" sz="36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vaki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partner mora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imati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proračun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od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najmanje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10%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ukupnog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proračuna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projekta</a:t>
            </a:r>
          </a:p>
          <a:p>
            <a:pPr algn="ctr"/>
            <a:endParaRPr lang="hr-HR" sz="1800" dirty="0">
              <a:solidFill>
                <a:schemeClr val="accent1">
                  <a:lumMod val="7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Programsko pred-financiranje: 25%</a:t>
            </a:r>
          </a:p>
          <a:p>
            <a:pPr algn="ctr"/>
            <a:endParaRPr lang="hr-HR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nadoknada sredstava – po periodičnom izvještavanju</a:t>
            </a:r>
          </a:p>
          <a:p>
            <a:pPr marL="0" indent="0" algn="ctr">
              <a:buNone/>
            </a:pPr>
            <a:endParaRPr lang="hr-HR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C25BEFD-8A49-472D-8759-B161E3662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CD3800FD-AB21-4EC2-168C-28EDC5AA0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4" name="Picture 3" descr="RS NA">
            <a:extLst>
              <a:ext uri="{FF2B5EF4-FFF2-40B4-BE49-F238E27FC236}">
                <a16:creationId xmlns:a16="http://schemas.microsoft.com/office/drawing/2014/main" id="{BA7C92A0-9393-8EE0-E54A-D6276C7E1B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83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DFB7F-1803-4312-87D2-7B105FDD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952" y="930206"/>
            <a:ext cx="4152550" cy="1325563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Partnerstvo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25BE4-BF42-4B5E-BD79-7067F78EE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89" y="2139121"/>
            <a:ext cx="11244086" cy="394149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hr-HR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minimalan broj partnera u projektu je dva (2) - po jedan iz svake zemlje sudionice </a:t>
            </a:r>
          </a:p>
          <a:p>
            <a:pPr algn="ctr">
              <a:lnSpc>
                <a:spcPct val="100000"/>
              </a:lnSpc>
            </a:pPr>
            <a:endParaRPr lang="hr-HR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maksimalni broj partnera je pet (5) uključujući vodećeg partnera</a:t>
            </a:r>
          </a:p>
          <a:p>
            <a:pPr marL="0" indent="0" algn="ctr">
              <a:lnSpc>
                <a:spcPct val="100000"/>
              </a:lnSpc>
              <a:buNone/>
            </a:pPr>
            <a:endParaRPr lang="hr-HR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 ugovorenim projektima ista institucija može biti korisnik u maksimalno 3 projekta</a:t>
            </a:r>
          </a:p>
          <a:p>
            <a:endParaRPr lang="hr-HR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r-HR" sz="1800" dirty="0"/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4C73143-773F-4E9C-B724-4B0420CAF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01D343AB-9D06-7511-EE97-B68B4E7406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4" name="Picture 3" descr="RS NA">
            <a:extLst>
              <a:ext uri="{FF2B5EF4-FFF2-40B4-BE49-F238E27FC236}">
                <a16:creationId xmlns:a16="http://schemas.microsoft.com/office/drawing/2014/main" id="{48BB7AB3-9768-F932-D426-D0DAB2176C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49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CA7200F-74F0-4DEE-AB43-80EC03BCF5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870674"/>
              </p:ext>
            </p:extLst>
          </p:nvPr>
        </p:nvGraphicFramePr>
        <p:xfrm>
          <a:off x="2103744" y="1932598"/>
          <a:ext cx="7575703" cy="2992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7302">
                  <a:extLst>
                    <a:ext uri="{9D8B030D-6E8A-4147-A177-3AD203B41FA5}">
                      <a16:colId xmlns:a16="http://schemas.microsoft.com/office/drawing/2014/main" val="1248184482"/>
                    </a:ext>
                  </a:extLst>
                </a:gridCol>
                <a:gridCol w="3583236">
                  <a:extLst>
                    <a:ext uri="{9D8B030D-6E8A-4147-A177-3AD203B41FA5}">
                      <a16:colId xmlns:a16="http://schemas.microsoft.com/office/drawing/2014/main" val="1959103738"/>
                    </a:ext>
                  </a:extLst>
                </a:gridCol>
                <a:gridCol w="1775165">
                  <a:extLst>
                    <a:ext uri="{9D8B030D-6E8A-4147-A177-3AD203B41FA5}">
                      <a16:colId xmlns:a16="http://schemas.microsoft.com/office/drawing/2014/main" val="163011537"/>
                    </a:ext>
                  </a:extLst>
                </a:gridCol>
              </a:tblGrid>
              <a:tr h="300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Kategorije troškova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Op</a:t>
                      </a: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cija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1</a:t>
                      </a:r>
                      <a:endParaRPr lang="hr-HR" sz="1400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Op</a:t>
                      </a: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cija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2</a:t>
                      </a:r>
                      <a:endParaRPr lang="hr-HR" sz="1400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204920"/>
                  </a:ext>
                </a:extLst>
              </a:tr>
              <a:tr h="504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Troškovi osoblja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hr-HR" sz="1200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Fiksna stopa do 20% od svih direktnih stvarnih troškova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Stvarni trošak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5151780"/>
                  </a:ext>
                </a:extLst>
              </a:tr>
              <a:tr h="44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Uredski i administrativni troškovi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Fiksna stopa do 15% od troškova osoblja</a:t>
                      </a: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hr-H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hr-H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Fiksna stopa do 40% od troškova osoblja za sve ostale kategorije troškova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1581061"/>
                  </a:ext>
                </a:extLst>
              </a:tr>
              <a:tr h="432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Troškovi putovanja i smještaja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Fiksna stopa do 15% od troškova osoblja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455847"/>
                  </a:ext>
                </a:extLst>
              </a:tr>
              <a:tr h="472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Troškovi vanjskih stručnjaka i usluga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Stvarni trošak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973494"/>
                  </a:ext>
                </a:extLst>
              </a:tr>
              <a:tr h="401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Troškovi opreme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hr-HR" sz="1200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Stvarni trošak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759265"/>
                  </a:ext>
                </a:extLst>
              </a:tr>
              <a:tr h="432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Troškovi infrastrukture i radova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Stvarni trošak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348610"/>
                  </a:ext>
                </a:extLst>
              </a:tr>
            </a:tbl>
          </a:graphicData>
        </a:graphic>
      </p:graphicFrame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7704CC6-0988-4452-9476-59B424017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B7B10B1-C0ED-4334-98CC-BB2E5E980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114" y="816702"/>
            <a:ext cx="10157772" cy="1325563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Prihvatljivost troškova i opcije budžetiranja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918A73-09BC-4472-9F08-7CF54B04E264}"/>
              </a:ext>
            </a:extLst>
          </p:cNvPr>
          <p:cNvSpPr txBox="1"/>
          <p:nvPr/>
        </p:nvSpPr>
        <p:spPr>
          <a:xfrm>
            <a:off x="2944535" y="5087191"/>
            <a:ext cx="757570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  Dodatna opcija - fiksni iznosi (lump sums):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Pripremni troškovi i troškovi ugovaranja – 5.500,00 EUR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Troškovi zatvaranja – 2.500,00 EUR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DA34B338-6D66-8960-173C-9336937D47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5" name="Picture 4" descr="RS NA">
            <a:extLst>
              <a:ext uri="{FF2B5EF4-FFF2-40B4-BE49-F238E27FC236}">
                <a16:creationId xmlns:a16="http://schemas.microsoft.com/office/drawing/2014/main" id="{74CBB23F-54EA-D4DD-DABA-771FF27C87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91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50B9785-43CE-42AE-B464-871348402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616480B-3803-4DDA-9B33-871006260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8485" y="199097"/>
            <a:ext cx="6535512" cy="1566659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Prijava projekta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07C4AEA-3D33-4E5D-B9A3-397544CDA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940" y="1640195"/>
            <a:ext cx="10515600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vodeći partner podnosi projektni prijedlog isključivo putem elektroničkog sustava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1800" b="1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rok za podnošenje prijedloga 20.02.2025. u 15:00 sati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1800" b="1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prijava isključivo na engleskom jeziku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uz prijavu prilaže se sva ostala potrebna popratna dokumentacija (izjava vodećeg partnera, izjave projektnih partnera, pred-partnerski sporazum)</a:t>
            </a:r>
          </a:p>
          <a:p>
            <a:pPr marL="0" indent="0">
              <a:buNone/>
            </a:pPr>
            <a:endParaRPr lang="hr-HR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dodatni dokumenti za dokazivanje prihvatljivosti partnera (registracijski akti, statuti…)</a:t>
            </a:r>
            <a:endParaRPr lang="hr-HR" dirty="0"/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A746665F-4C66-59E7-3437-4DCDDF015D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5" name="Picture 4" descr="RS NA">
            <a:extLst>
              <a:ext uri="{FF2B5EF4-FFF2-40B4-BE49-F238E27FC236}">
                <a16:creationId xmlns:a16="http://schemas.microsoft.com/office/drawing/2014/main" id="{78CF16A8-C1F3-1CEB-F3A7-C2CB892F93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625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42FF2-B89F-4711-9EFD-7D056692C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037" y="8949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Sadržaj prijavnog paketa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C0940-ACB8-4854-A5D9-3E91F20E9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2159467"/>
            <a:ext cx="7865145" cy="3408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Prijavni paket biti će objavljen na stranicama Programa</a:t>
            </a:r>
          </a:p>
          <a:p>
            <a:pPr algn="ctr"/>
            <a:endParaRPr lang="hr-HR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Sadržaj paketa: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Upute za prijavitelje (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Guidelines for Applicants (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GfA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))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Annex 1 –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Izjava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vodećeg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partnera</a:t>
            </a:r>
            <a:endParaRPr lang="hr-HR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Annex 2 –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Izjava projektnog partnera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Annex 3 –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Pred-partnerski sporazum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Ugovora o sufinanciranju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Partnerskog sporazuma</a:t>
            </a:r>
            <a:endParaRPr lang="pl-PL" sz="18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hr-HR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r-HR" dirty="0"/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E8A1F67-23F5-4E05-AF58-46961DDFE1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2B8F1F5D-15CE-97DB-73B0-D2BED1E1B0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4" name="Picture 3" descr="RS NA">
            <a:extLst>
              <a:ext uri="{FF2B5EF4-FFF2-40B4-BE49-F238E27FC236}">
                <a16:creationId xmlns:a16="http://schemas.microsoft.com/office/drawing/2014/main" id="{538A3E54-5E54-D494-11D3-16FA9CD24F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541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12152F-2307-4247-BB4E-B009E43B1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64F6987-B10E-4D1C-938B-6E9495B09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465" y="63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Ocjenjivanje projektnih prijedloga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332A499-565A-45A0-BC47-2058C981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698" y="2585955"/>
            <a:ext cx="4178417" cy="2151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provjera dopuštenost i prihvatljivosti</a:t>
            </a:r>
          </a:p>
          <a:p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prihvatljivost partnera, financijska sposobnost neprofitnih privatnih partnera, trajanje, visina zatraženih bespovratnih sredstava…</a:t>
            </a:r>
            <a:endParaRPr lang="hr-HR" sz="20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r-HR" sz="20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71EF38E-5BD1-4AC0-A2F6-F5B18412D29C}"/>
              </a:ext>
            </a:extLst>
          </p:cNvPr>
          <p:cNvSpPr txBox="1">
            <a:spLocks/>
          </p:cNvSpPr>
          <p:nvPr/>
        </p:nvSpPr>
        <p:spPr>
          <a:xfrm>
            <a:off x="6549265" y="2142098"/>
            <a:ext cx="5351477" cy="346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ocjena kvalitete</a:t>
            </a:r>
          </a:p>
          <a:p>
            <a:pPr marL="0" indent="0">
              <a:buNone/>
            </a:pP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strateški kriteriji</a:t>
            </a:r>
          </a:p>
          <a:p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teritorijalni izazovi, inovativnost, jasnoća intervencijske logike, relevantnost i kompetentnost partnerstva...</a:t>
            </a:r>
          </a:p>
          <a:p>
            <a:pPr marL="0" indent="0">
              <a:buNone/>
            </a:pP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operativni kriteriji </a:t>
            </a:r>
          </a:p>
          <a:p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izvedivost projektnog prijedloga, metodologija i plan rada, komunikacijski pristup, proračun projekta...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62374946-848A-499D-94C3-D2D8D1EF9024}"/>
              </a:ext>
            </a:extLst>
          </p:cNvPr>
          <p:cNvSpPr/>
          <p:nvPr/>
        </p:nvSpPr>
        <p:spPr>
          <a:xfrm>
            <a:off x="5280559" y="3243467"/>
            <a:ext cx="930262" cy="53510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63D1612A-1996-5BCD-2FBB-7EB2D3A35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5" name="Picture 4" descr="RS NA">
            <a:extLst>
              <a:ext uri="{FF2B5EF4-FFF2-40B4-BE49-F238E27FC236}">
                <a16:creationId xmlns:a16="http://schemas.microsoft.com/office/drawing/2014/main" id="{D5AE7C14-A6FB-FAAF-B96C-A3B2AB61D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62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275B9F1-1A8B-4286-B3E1-1DE84806A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673C00F-CC17-4C14-8E95-31AF6708A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3317" y="894179"/>
            <a:ext cx="5337233" cy="1325563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Vremenski okvir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B3A7931-1F58-4A3B-9F56-9738B17E77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1590953"/>
              </p:ext>
            </p:extLst>
          </p:nvPr>
        </p:nvGraphicFramePr>
        <p:xfrm>
          <a:off x="948873" y="1451295"/>
          <a:ext cx="9966120" cy="3707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9D2A3C0-8AC0-4F28-959A-8B4DA3C7183C}"/>
              </a:ext>
            </a:extLst>
          </p:cNvPr>
          <p:cNvSpPr txBox="1"/>
          <p:nvPr/>
        </p:nvSpPr>
        <p:spPr>
          <a:xfrm>
            <a:off x="1719867" y="4701954"/>
            <a:ext cx="8573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Svaka informacija o slijedećem koraku biti će objavljena na web stranicama Programa</a:t>
            </a:r>
          </a:p>
          <a:p>
            <a:pPr algn="ctr"/>
            <a:r>
              <a:rPr lang="hr-HR" sz="16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8"/>
              </a:rPr>
              <a:t>www.interreg-croatia-serbia.eu</a:t>
            </a:r>
            <a:endParaRPr lang="hr-HR" sz="16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r-HR" sz="16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7F1900AC-2D5F-13D6-C3FC-D05F928106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5" name="Picture 4" descr="RS NA">
            <a:extLst>
              <a:ext uri="{FF2B5EF4-FFF2-40B4-BE49-F238E27FC236}">
                <a16:creationId xmlns:a16="http://schemas.microsoft.com/office/drawing/2014/main" id="{543E00DC-B958-7B74-B1E6-55B4851EBE7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37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FB06E-35CE-4A6B-B1FF-265BDB859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930" y="3581660"/>
            <a:ext cx="5791115" cy="15178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Zajedničko tajništvo</a:t>
            </a:r>
          </a:p>
          <a:p>
            <a:pPr marL="0" indent="0" algn="ctr">
              <a:buNone/>
            </a:pPr>
            <a:r>
              <a:rPr lang="en-GB" sz="20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js-hr-rs@mrrfeu.hr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hr-HR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hr-HR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 </a:t>
            </a:r>
            <a:br>
              <a:rPr lang="hr-HR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br>
              <a:rPr lang="hr-HR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hr-HR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Miramarska cesta 22, 10 000 Zagreb, Hrvatska</a:t>
            </a: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E880C75-6561-4E18-BD5B-B37D347B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6" y="1950778"/>
            <a:ext cx="10873155" cy="1325563"/>
          </a:xfrm>
        </p:spPr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Hvala na pažnji i puno uspjeha s prijavom projekata!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3F1646E-B551-44A9-AF09-7AD9CB6BAB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C39E52FF-D564-964D-3367-037C868DB9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6" name="Picture 5" descr="RS NA">
            <a:extLst>
              <a:ext uri="{FF2B5EF4-FFF2-40B4-BE49-F238E27FC236}">
                <a16:creationId xmlns:a16="http://schemas.microsoft.com/office/drawing/2014/main" id="{D60237B5-8DD7-83B8-E546-BB2B3B5E68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76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695E424-D657-4E81-9CCA-ADBCEB3B20C9}"/>
              </a:ext>
            </a:extLst>
          </p:cNvPr>
          <p:cNvGrpSpPr/>
          <p:nvPr/>
        </p:nvGrpSpPr>
        <p:grpSpPr>
          <a:xfrm>
            <a:off x="2088451" y="1644242"/>
            <a:ext cx="8351845" cy="3804595"/>
            <a:chOff x="-503448" y="582196"/>
            <a:chExt cx="9044696" cy="380239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7EEF41-47D9-4E8E-9D87-EAE932C0A1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-503448" y="582196"/>
              <a:ext cx="5095346" cy="3802396"/>
            </a:xfrm>
            <a:prstGeom prst="rect">
              <a:avLst/>
            </a:prstGeom>
            <a:effectLst>
              <a:glow>
                <a:schemeClr val="bg1">
                  <a:alpha val="0"/>
                </a:schemeClr>
              </a:glow>
              <a:reflection blurRad="330200" stA="0" endPos="65000" dist="38100" dir="5400000" sy="-100000" algn="bl" rotWithShape="0"/>
            </a:effec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48C02D9-B45B-4ED9-8951-586EA8D29667}"/>
                </a:ext>
              </a:extLst>
            </p:cNvPr>
            <p:cNvSpPr/>
            <p:nvPr/>
          </p:nvSpPr>
          <p:spPr>
            <a:xfrm>
              <a:off x="6484045" y="3185637"/>
              <a:ext cx="2057203" cy="244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r-HR" sz="1600" b="1" dirty="0">
                  <a:solidFill>
                    <a:srgbClr val="002060"/>
                  </a:solidFill>
                </a:rPr>
                <a:t>2.14 mil. stanovnika</a:t>
              </a:r>
              <a:endParaRPr lang="hr-HR" sz="1600" dirty="0">
                <a:solidFill>
                  <a:srgbClr val="002060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1744D9-D0EB-4718-B151-17251C564565}"/>
                </a:ext>
              </a:extLst>
            </p:cNvPr>
            <p:cNvSpPr/>
            <p:nvPr/>
          </p:nvSpPr>
          <p:spPr>
            <a:xfrm>
              <a:off x="6484045" y="1473695"/>
              <a:ext cx="1317780" cy="444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r-HR" sz="1600" b="1" dirty="0">
                  <a:solidFill>
                    <a:srgbClr val="002060"/>
                  </a:solidFill>
                </a:rPr>
                <a:t>25.505 km2</a:t>
              </a:r>
              <a:r>
                <a:rPr lang="hr-HR" sz="1600" b="1" dirty="0">
                  <a:solidFill>
                    <a:srgbClr val="000000"/>
                  </a:solidFill>
                </a:rPr>
                <a:t> </a:t>
              </a:r>
              <a:r>
                <a:rPr lang="hr-HR" dirty="0">
                  <a:solidFill>
                    <a:srgbClr val="000000"/>
                  </a:solidFill>
                  <a:latin typeface="Arial" panose="020B0604020202020204" pitchFamily="34" charset="0"/>
                </a:rPr>
                <a:t>	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4D6F2E5-91B1-401C-BE8F-8B96229CC52A}"/>
                </a:ext>
              </a:extLst>
            </p:cNvPr>
            <p:cNvSpPr txBox="1"/>
            <p:nvPr/>
          </p:nvSpPr>
          <p:spPr>
            <a:xfrm>
              <a:off x="6484045" y="2225387"/>
              <a:ext cx="1857227" cy="584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002060"/>
                  </a:solidFill>
                </a:rPr>
                <a:t>4 županija HR</a:t>
              </a:r>
            </a:p>
            <a:p>
              <a:r>
                <a:rPr lang="hr-HR" sz="1600" b="1" dirty="0">
                  <a:solidFill>
                    <a:srgbClr val="002060"/>
                  </a:solidFill>
                </a:rPr>
                <a:t>5 okruga RS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D2D832C-B790-4F25-B56B-5721473E71A1}"/>
                </a:ext>
              </a:extLst>
            </p:cNvPr>
            <p:cNvGrpSpPr/>
            <p:nvPr/>
          </p:nvGrpSpPr>
          <p:grpSpPr>
            <a:xfrm>
              <a:off x="5744328" y="3196670"/>
              <a:ext cx="504774" cy="466810"/>
              <a:chOff x="16053435" y="3028972"/>
              <a:chExt cx="872614" cy="742897"/>
            </a:xfrm>
          </p:grpSpPr>
          <p:sp>
            <p:nvSpPr>
              <p:cNvPr id="14" name="Freeform 35">
                <a:extLst>
                  <a:ext uri="{FF2B5EF4-FFF2-40B4-BE49-F238E27FC236}">
                    <a16:creationId xmlns:a16="http://schemas.microsoft.com/office/drawing/2014/main" id="{91E48B9A-EF76-4E20-9052-F8FCD6E3177C}"/>
                  </a:ext>
                </a:extLst>
              </p:cNvPr>
              <p:cNvSpPr/>
              <p:nvPr/>
            </p:nvSpPr>
            <p:spPr>
              <a:xfrm>
                <a:off x="16053435" y="3028973"/>
                <a:ext cx="471339" cy="742896"/>
              </a:xfrm>
              <a:custGeom>
                <a:avLst/>
                <a:gdLst>
                  <a:gd name="connsiteX0" fmla="*/ 166619 w 602029"/>
                  <a:gd name="connsiteY0" fmla="*/ 264542 h 1291595"/>
                  <a:gd name="connsiteX1" fmla="*/ 166620 w 602029"/>
                  <a:gd name="connsiteY1" fmla="*/ 264542 h 1291595"/>
                  <a:gd name="connsiteX2" fmla="*/ 428634 w 602029"/>
                  <a:gd name="connsiteY2" fmla="*/ 264542 h 1291595"/>
                  <a:gd name="connsiteX3" fmla="*/ 435091 w 602029"/>
                  <a:gd name="connsiteY3" fmla="*/ 264542 h 1291595"/>
                  <a:gd name="connsiteX4" fmla="*/ 454339 w 602029"/>
                  <a:gd name="connsiteY4" fmla="*/ 269732 h 1291595"/>
                  <a:gd name="connsiteX5" fmla="*/ 489482 w 602029"/>
                  <a:gd name="connsiteY5" fmla="*/ 304875 h 1291595"/>
                  <a:gd name="connsiteX6" fmla="*/ 600279 w 602029"/>
                  <a:gd name="connsiteY6" fmla="*/ 686222 h 1291595"/>
                  <a:gd name="connsiteX7" fmla="*/ 569014 w 602029"/>
                  <a:gd name="connsiteY7" fmla="*/ 742589 h 1291595"/>
                  <a:gd name="connsiteX8" fmla="*/ 521127 w 602029"/>
                  <a:gd name="connsiteY8" fmla="*/ 727123 h 1291595"/>
                  <a:gd name="connsiteX9" fmla="*/ 519154 w 602029"/>
                  <a:gd name="connsiteY9" fmla="*/ 723276 h 1291595"/>
                  <a:gd name="connsiteX10" fmla="*/ 519209 w 602029"/>
                  <a:gd name="connsiteY10" fmla="*/ 722792 h 1291595"/>
                  <a:gd name="connsiteX11" fmla="*/ 435091 w 602029"/>
                  <a:gd name="connsiteY11" fmla="*/ 425635 h 1291595"/>
                  <a:gd name="connsiteX12" fmla="*/ 435091 w 602029"/>
                  <a:gd name="connsiteY12" fmla="*/ 531915 h 1291595"/>
                  <a:gd name="connsiteX13" fmla="*/ 532452 w 602029"/>
                  <a:gd name="connsiteY13" fmla="*/ 886095 h 1291595"/>
                  <a:gd name="connsiteX14" fmla="*/ 435092 w 602029"/>
                  <a:gd name="connsiteY14" fmla="*/ 886095 h 1291595"/>
                  <a:gd name="connsiteX15" fmla="*/ 435092 w 602029"/>
                  <a:gd name="connsiteY15" fmla="*/ 1232159 h 1291595"/>
                  <a:gd name="connsiteX16" fmla="*/ 375656 w 602029"/>
                  <a:gd name="connsiteY16" fmla="*/ 1291595 h 1291595"/>
                  <a:gd name="connsiteX17" fmla="*/ 316220 w 602029"/>
                  <a:gd name="connsiteY17" fmla="*/ 1232159 h 1291595"/>
                  <a:gd name="connsiteX18" fmla="*/ 316220 w 602029"/>
                  <a:gd name="connsiteY18" fmla="*/ 886095 h 1291595"/>
                  <a:gd name="connsiteX19" fmla="*/ 285492 w 602029"/>
                  <a:gd name="connsiteY19" fmla="*/ 886095 h 1291595"/>
                  <a:gd name="connsiteX20" fmla="*/ 285492 w 602029"/>
                  <a:gd name="connsiteY20" fmla="*/ 1232159 h 1291595"/>
                  <a:gd name="connsiteX21" fmla="*/ 226056 w 602029"/>
                  <a:gd name="connsiteY21" fmla="*/ 1291595 h 1291595"/>
                  <a:gd name="connsiteX22" fmla="*/ 166620 w 602029"/>
                  <a:gd name="connsiteY22" fmla="*/ 1232159 h 1291595"/>
                  <a:gd name="connsiteX23" fmla="*/ 166620 w 602029"/>
                  <a:gd name="connsiteY23" fmla="*/ 886095 h 1291595"/>
                  <a:gd name="connsiteX24" fmla="*/ 67018 w 602029"/>
                  <a:gd name="connsiteY24" fmla="*/ 886095 h 1291595"/>
                  <a:gd name="connsiteX25" fmla="*/ 166619 w 602029"/>
                  <a:gd name="connsiteY25" fmla="*/ 523766 h 1291595"/>
                  <a:gd name="connsiteX26" fmla="*/ 166619 w 602029"/>
                  <a:gd name="connsiteY26" fmla="*/ 411846 h 1291595"/>
                  <a:gd name="connsiteX27" fmla="*/ 165999 w 602029"/>
                  <a:gd name="connsiteY27" fmla="*/ 412662 h 1291595"/>
                  <a:gd name="connsiteX28" fmla="*/ 83790 w 602029"/>
                  <a:gd name="connsiteY28" fmla="*/ 725504 h 1291595"/>
                  <a:gd name="connsiteX29" fmla="*/ 83856 w 602029"/>
                  <a:gd name="connsiteY29" fmla="*/ 725988 h 1291595"/>
                  <a:gd name="connsiteX30" fmla="*/ 81951 w 602029"/>
                  <a:gd name="connsiteY30" fmla="*/ 729870 h 1291595"/>
                  <a:gd name="connsiteX31" fmla="*/ 34111 w 602029"/>
                  <a:gd name="connsiteY31" fmla="*/ 746171 h 1291595"/>
                  <a:gd name="connsiteX32" fmla="*/ 1512 w 602029"/>
                  <a:gd name="connsiteY32" fmla="*/ 690332 h 1291595"/>
                  <a:gd name="connsiteX33" fmla="*/ 96183 w 602029"/>
                  <a:gd name="connsiteY33" fmla="*/ 330067 h 1291595"/>
                  <a:gd name="connsiteX34" fmla="*/ 105773 w 602029"/>
                  <a:gd name="connsiteY34" fmla="*/ 304875 h 1291595"/>
                  <a:gd name="connsiteX35" fmla="*/ 140916 w 602029"/>
                  <a:gd name="connsiteY35" fmla="*/ 269732 h 1291595"/>
                  <a:gd name="connsiteX36" fmla="*/ 296002 w 602029"/>
                  <a:gd name="connsiteY36" fmla="*/ 0 h 1291595"/>
                  <a:gd name="connsiteX37" fmla="*/ 418490 w 602029"/>
                  <a:gd name="connsiteY37" fmla="*/ 122488 h 1291595"/>
                  <a:gd name="connsiteX38" fmla="*/ 296002 w 602029"/>
                  <a:gd name="connsiteY38" fmla="*/ 244976 h 1291595"/>
                  <a:gd name="connsiteX39" fmla="*/ 173514 w 602029"/>
                  <a:gd name="connsiteY39" fmla="*/ 122488 h 1291595"/>
                  <a:gd name="connsiteX40" fmla="*/ 296002 w 602029"/>
                  <a:gd name="connsiteY40" fmla="*/ 0 h 1291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602029" h="1291595">
                    <a:moveTo>
                      <a:pt x="166619" y="264542"/>
                    </a:moveTo>
                    <a:lnTo>
                      <a:pt x="166620" y="264542"/>
                    </a:lnTo>
                    <a:lnTo>
                      <a:pt x="428634" y="264542"/>
                    </a:lnTo>
                    <a:lnTo>
                      <a:pt x="435091" y="264542"/>
                    </a:lnTo>
                    <a:lnTo>
                      <a:pt x="454339" y="269732"/>
                    </a:lnTo>
                    <a:cubicBezTo>
                      <a:pt x="470140" y="276415"/>
                      <a:pt x="482798" y="289074"/>
                      <a:pt x="489482" y="304875"/>
                    </a:cubicBezTo>
                    <a:lnTo>
                      <a:pt x="600279" y="686222"/>
                    </a:lnTo>
                    <a:cubicBezTo>
                      <a:pt x="607156" y="710517"/>
                      <a:pt x="593158" y="735754"/>
                      <a:pt x="569014" y="742589"/>
                    </a:cubicBezTo>
                    <a:cubicBezTo>
                      <a:pt x="550906" y="747715"/>
                      <a:pt x="532232" y="741035"/>
                      <a:pt x="521127" y="727123"/>
                    </a:cubicBezTo>
                    <a:lnTo>
                      <a:pt x="519154" y="723276"/>
                    </a:lnTo>
                    <a:cubicBezTo>
                      <a:pt x="519172" y="723115"/>
                      <a:pt x="519191" y="722953"/>
                      <a:pt x="519209" y="722792"/>
                    </a:cubicBezTo>
                    <a:lnTo>
                      <a:pt x="435091" y="425635"/>
                    </a:lnTo>
                    <a:lnTo>
                      <a:pt x="435091" y="531915"/>
                    </a:lnTo>
                    <a:lnTo>
                      <a:pt x="532452" y="886095"/>
                    </a:lnTo>
                    <a:lnTo>
                      <a:pt x="435092" y="886095"/>
                    </a:lnTo>
                    <a:lnTo>
                      <a:pt x="435092" y="1232159"/>
                    </a:lnTo>
                    <a:cubicBezTo>
                      <a:pt x="435092" y="1264985"/>
                      <a:pt x="408482" y="1291595"/>
                      <a:pt x="375656" y="1291595"/>
                    </a:cubicBezTo>
                    <a:cubicBezTo>
                      <a:pt x="342830" y="1291595"/>
                      <a:pt x="316220" y="1264985"/>
                      <a:pt x="316220" y="1232159"/>
                    </a:cubicBezTo>
                    <a:lnTo>
                      <a:pt x="316220" y="886095"/>
                    </a:lnTo>
                    <a:lnTo>
                      <a:pt x="285492" y="886095"/>
                    </a:lnTo>
                    <a:lnTo>
                      <a:pt x="285492" y="1232159"/>
                    </a:lnTo>
                    <a:cubicBezTo>
                      <a:pt x="285492" y="1264985"/>
                      <a:pt x="258882" y="1291595"/>
                      <a:pt x="226056" y="1291595"/>
                    </a:cubicBezTo>
                    <a:cubicBezTo>
                      <a:pt x="193230" y="1291595"/>
                      <a:pt x="166620" y="1264985"/>
                      <a:pt x="166620" y="1232159"/>
                    </a:cubicBezTo>
                    <a:lnTo>
                      <a:pt x="166620" y="886095"/>
                    </a:lnTo>
                    <a:lnTo>
                      <a:pt x="67018" y="886095"/>
                    </a:lnTo>
                    <a:lnTo>
                      <a:pt x="166619" y="523766"/>
                    </a:lnTo>
                    <a:lnTo>
                      <a:pt x="166619" y="411846"/>
                    </a:lnTo>
                    <a:lnTo>
                      <a:pt x="165999" y="412662"/>
                    </a:lnTo>
                    <a:lnTo>
                      <a:pt x="83790" y="725504"/>
                    </a:lnTo>
                    <a:cubicBezTo>
                      <a:pt x="83812" y="725665"/>
                      <a:pt x="83834" y="725827"/>
                      <a:pt x="83856" y="725988"/>
                    </a:cubicBezTo>
                    <a:lnTo>
                      <a:pt x="81951" y="729870"/>
                    </a:lnTo>
                    <a:cubicBezTo>
                      <a:pt x="71068" y="743978"/>
                      <a:pt x="52427" y="750984"/>
                      <a:pt x="34111" y="746171"/>
                    </a:cubicBezTo>
                    <a:cubicBezTo>
                      <a:pt x="9690" y="739754"/>
                      <a:pt x="-4906" y="714753"/>
                      <a:pt x="1512" y="690332"/>
                    </a:cubicBezTo>
                    <a:lnTo>
                      <a:pt x="96183" y="330067"/>
                    </a:lnTo>
                    <a:lnTo>
                      <a:pt x="105773" y="304875"/>
                    </a:lnTo>
                    <a:cubicBezTo>
                      <a:pt x="112456" y="289074"/>
                      <a:pt x="125115" y="276415"/>
                      <a:pt x="140916" y="269732"/>
                    </a:cubicBezTo>
                    <a:close/>
                    <a:moveTo>
                      <a:pt x="296002" y="0"/>
                    </a:moveTo>
                    <a:cubicBezTo>
                      <a:pt x="363650" y="0"/>
                      <a:pt x="418490" y="54840"/>
                      <a:pt x="418490" y="122488"/>
                    </a:cubicBezTo>
                    <a:cubicBezTo>
                      <a:pt x="418490" y="190136"/>
                      <a:pt x="363650" y="244976"/>
                      <a:pt x="296002" y="244976"/>
                    </a:cubicBezTo>
                    <a:cubicBezTo>
                      <a:pt x="228354" y="244976"/>
                      <a:pt x="173514" y="190136"/>
                      <a:pt x="173514" y="122488"/>
                    </a:cubicBezTo>
                    <a:cubicBezTo>
                      <a:pt x="173514" y="54840"/>
                      <a:pt x="228354" y="0"/>
                      <a:pt x="296002" y="0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Freeform 36">
                <a:extLst>
                  <a:ext uri="{FF2B5EF4-FFF2-40B4-BE49-F238E27FC236}">
                    <a16:creationId xmlns:a16="http://schemas.microsoft.com/office/drawing/2014/main" id="{9C7C4787-0BDC-4057-813B-9D9AD88F6556}"/>
                  </a:ext>
                </a:extLst>
              </p:cNvPr>
              <p:cNvSpPr/>
              <p:nvPr/>
            </p:nvSpPr>
            <p:spPr>
              <a:xfrm>
                <a:off x="16524774" y="3028972"/>
                <a:ext cx="401275" cy="742896"/>
              </a:xfrm>
              <a:custGeom>
                <a:avLst/>
                <a:gdLst>
                  <a:gd name="connsiteX0" fmla="*/ 85839 w 512808"/>
                  <a:gd name="connsiteY0" fmla="*/ 264542 h 1291595"/>
                  <a:gd name="connsiteX1" fmla="*/ 91440 w 512808"/>
                  <a:gd name="connsiteY1" fmla="*/ 264542 h 1291595"/>
                  <a:gd name="connsiteX2" fmla="*/ 122168 w 512808"/>
                  <a:gd name="connsiteY2" fmla="*/ 264542 h 1291595"/>
                  <a:gd name="connsiteX3" fmla="*/ 390640 w 512808"/>
                  <a:gd name="connsiteY3" fmla="*/ 264542 h 1291595"/>
                  <a:gd name="connsiteX4" fmla="*/ 421368 w 512808"/>
                  <a:gd name="connsiteY4" fmla="*/ 264542 h 1291595"/>
                  <a:gd name="connsiteX5" fmla="*/ 426969 w 512808"/>
                  <a:gd name="connsiteY5" fmla="*/ 264542 h 1291595"/>
                  <a:gd name="connsiteX6" fmla="*/ 512808 w 512808"/>
                  <a:gd name="connsiteY6" fmla="*/ 350381 h 1291595"/>
                  <a:gd name="connsiteX7" fmla="*/ 512808 w 512808"/>
                  <a:gd name="connsiteY7" fmla="*/ 722878 h 1291595"/>
                  <a:gd name="connsiteX8" fmla="*/ 467088 w 512808"/>
                  <a:gd name="connsiteY8" fmla="*/ 768598 h 1291595"/>
                  <a:gd name="connsiteX9" fmla="*/ 424961 w 512808"/>
                  <a:gd name="connsiteY9" fmla="*/ 740674 h 1291595"/>
                  <a:gd name="connsiteX10" fmla="*/ 424105 w 512808"/>
                  <a:gd name="connsiteY10" fmla="*/ 736435 h 1291595"/>
                  <a:gd name="connsiteX11" fmla="*/ 424292 w 512808"/>
                  <a:gd name="connsiteY11" fmla="*/ 735984 h 1291595"/>
                  <a:gd name="connsiteX12" fmla="*/ 424292 w 512808"/>
                  <a:gd name="connsiteY12" fmla="*/ 412520 h 1291595"/>
                  <a:gd name="connsiteX13" fmla="*/ 406004 w 512808"/>
                  <a:gd name="connsiteY13" fmla="*/ 394232 h 1291595"/>
                  <a:gd name="connsiteX14" fmla="*/ 393073 w 512808"/>
                  <a:gd name="connsiteY14" fmla="*/ 399589 h 1291595"/>
                  <a:gd name="connsiteX15" fmla="*/ 390640 w 512808"/>
                  <a:gd name="connsiteY15" fmla="*/ 405461 h 1291595"/>
                  <a:gd name="connsiteX16" fmla="*/ 390640 w 512808"/>
                  <a:gd name="connsiteY16" fmla="*/ 630951 h 1291595"/>
                  <a:gd name="connsiteX17" fmla="*/ 390640 w 512808"/>
                  <a:gd name="connsiteY17" fmla="*/ 768598 h 1291595"/>
                  <a:gd name="connsiteX18" fmla="*/ 390640 w 512808"/>
                  <a:gd name="connsiteY18" fmla="*/ 1232159 h 1291595"/>
                  <a:gd name="connsiteX19" fmla="*/ 331204 w 512808"/>
                  <a:gd name="connsiteY19" fmla="*/ 1291595 h 1291595"/>
                  <a:gd name="connsiteX20" fmla="*/ 271768 w 512808"/>
                  <a:gd name="connsiteY20" fmla="*/ 1232159 h 1291595"/>
                  <a:gd name="connsiteX21" fmla="*/ 271768 w 512808"/>
                  <a:gd name="connsiteY21" fmla="*/ 768598 h 1291595"/>
                  <a:gd name="connsiteX22" fmla="*/ 241040 w 512808"/>
                  <a:gd name="connsiteY22" fmla="*/ 768598 h 1291595"/>
                  <a:gd name="connsiteX23" fmla="*/ 241040 w 512808"/>
                  <a:gd name="connsiteY23" fmla="*/ 1232159 h 1291595"/>
                  <a:gd name="connsiteX24" fmla="*/ 181604 w 512808"/>
                  <a:gd name="connsiteY24" fmla="*/ 1291595 h 1291595"/>
                  <a:gd name="connsiteX25" fmla="*/ 122168 w 512808"/>
                  <a:gd name="connsiteY25" fmla="*/ 1232159 h 1291595"/>
                  <a:gd name="connsiteX26" fmla="*/ 122168 w 512808"/>
                  <a:gd name="connsiteY26" fmla="*/ 768598 h 1291595"/>
                  <a:gd name="connsiteX27" fmla="*/ 122168 w 512808"/>
                  <a:gd name="connsiteY27" fmla="*/ 630951 h 1291595"/>
                  <a:gd name="connsiteX28" fmla="*/ 122168 w 512808"/>
                  <a:gd name="connsiteY28" fmla="*/ 405460 h 1291595"/>
                  <a:gd name="connsiteX29" fmla="*/ 119736 w 512808"/>
                  <a:gd name="connsiteY29" fmla="*/ 399589 h 1291595"/>
                  <a:gd name="connsiteX30" fmla="*/ 106804 w 512808"/>
                  <a:gd name="connsiteY30" fmla="*/ 394232 h 1291595"/>
                  <a:gd name="connsiteX31" fmla="*/ 88516 w 512808"/>
                  <a:gd name="connsiteY31" fmla="*/ 412520 h 1291595"/>
                  <a:gd name="connsiteX32" fmla="*/ 88516 w 512808"/>
                  <a:gd name="connsiteY32" fmla="*/ 735984 h 1291595"/>
                  <a:gd name="connsiteX33" fmla="*/ 88703 w 512808"/>
                  <a:gd name="connsiteY33" fmla="*/ 736435 h 1291595"/>
                  <a:gd name="connsiteX34" fmla="*/ 87847 w 512808"/>
                  <a:gd name="connsiteY34" fmla="*/ 740674 h 1291595"/>
                  <a:gd name="connsiteX35" fmla="*/ 45720 w 512808"/>
                  <a:gd name="connsiteY35" fmla="*/ 768598 h 1291595"/>
                  <a:gd name="connsiteX36" fmla="*/ 0 w 512808"/>
                  <a:gd name="connsiteY36" fmla="*/ 722878 h 1291595"/>
                  <a:gd name="connsiteX37" fmla="*/ 0 w 512808"/>
                  <a:gd name="connsiteY37" fmla="*/ 350381 h 1291595"/>
                  <a:gd name="connsiteX38" fmla="*/ 85839 w 512808"/>
                  <a:gd name="connsiteY38" fmla="*/ 264542 h 1291595"/>
                  <a:gd name="connsiteX39" fmla="*/ 251550 w 512808"/>
                  <a:gd name="connsiteY39" fmla="*/ 0 h 1291595"/>
                  <a:gd name="connsiteX40" fmla="*/ 374038 w 512808"/>
                  <a:gd name="connsiteY40" fmla="*/ 122488 h 1291595"/>
                  <a:gd name="connsiteX41" fmla="*/ 251550 w 512808"/>
                  <a:gd name="connsiteY41" fmla="*/ 244976 h 1291595"/>
                  <a:gd name="connsiteX42" fmla="*/ 129062 w 512808"/>
                  <a:gd name="connsiteY42" fmla="*/ 122488 h 1291595"/>
                  <a:gd name="connsiteX43" fmla="*/ 251550 w 512808"/>
                  <a:gd name="connsiteY43" fmla="*/ 0 h 1291595"/>
                  <a:gd name="connsiteX0" fmla="*/ 85839 w 512808"/>
                  <a:gd name="connsiteY0" fmla="*/ 264542 h 1291595"/>
                  <a:gd name="connsiteX1" fmla="*/ 91440 w 512808"/>
                  <a:gd name="connsiteY1" fmla="*/ 264542 h 1291595"/>
                  <a:gd name="connsiteX2" fmla="*/ 122168 w 512808"/>
                  <a:gd name="connsiteY2" fmla="*/ 264542 h 1291595"/>
                  <a:gd name="connsiteX3" fmla="*/ 390640 w 512808"/>
                  <a:gd name="connsiteY3" fmla="*/ 264542 h 1291595"/>
                  <a:gd name="connsiteX4" fmla="*/ 421368 w 512808"/>
                  <a:gd name="connsiteY4" fmla="*/ 264542 h 1291595"/>
                  <a:gd name="connsiteX5" fmla="*/ 426969 w 512808"/>
                  <a:gd name="connsiteY5" fmla="*/ 264542 h 1291595"/>
                  <a:gd name="connsiteX6" fmla="*/ 512808 w 512808"/>
                  <a:gd name="connsiteY6" fmla="*/ 350381 h 1291595"/>
                  <a:gd name="connsiteX7" fmla="*/ 512808 w 512808"/>
                  <a:gd name="connsiteY7" fmla="*/ 722878 h 1291595"/>
                  <a:gd name="connsiteX8" fmla="*/ 467088 w 512808"/>
                  <a:gd name="connsiteY8" fmla="*/ 768598 h 1291595"/>
                  <a:gd name="connsiteX9" fmla="*/ 424961 w 512808"/>
                  <a:gd name="connsiteY9" fmla="*/ 740674 h 1291595"/>
                  <a:gd name="connsiteX10" fmla="*/ 424105 w 512808"/>
                  <a:gd name="connsiteY10" fmla="*/ 736435 h 1291595"/>
                  <a:gd name="connsiteX11" fmla="*/ 424292 w 512808"/>
                  <a:gd name="connsiteY11" fmla="*/ 735984 h 1291595"/>
                  <a:gd name="connsiteX12" fmla="*/ 424292 w 512808"/>
                  <a:gd name="connsiteY12" fmla="*/ 412520 h 1291595"/>
                  <a:gd name="connsiteX13" fmla="*/ 406004 w 512808"/>
                  <a:gd name="connsiteY13" fmla="*/ 394232 h 1291595"/>
                  <a:gd name="connsiteX14" fmla="*/ 393073 w 512808"/>
                  <a:gd name="connsiteY14" fmla="*/ 399589 h 1291595"/>
                  <a:gd name="connsiteX15" fmla="*/ 390640 w 512808"/>
                  <a:gd name="connsiteY15" fmla="*/ 405461 h 1291595"/>
                  <a:gd name="connsiteX16" fmla="*/ 390640 w 512808"/>
                  <a:gd name="connsiteY16" fmla="*/ 630951 h 1291595"/>
                  <a:gd name="connsiteX17" fmla="*/ 390640 w 512808"/>
                  <a:gd name="connsiteY17" fmla="*/ 768598 h 1291595"/>
                  <a:gd name="connsiteX18" fmla="*/ 390640 w 512808"/>
                  <a:gd name="connsiteY18" fmla="*/ 1232159 h 1291595"/>
                  <a:gd name="connsiteX19" fmla="*/ 331204 w 512808"/>
                  <a:gd name="connsiteY19" fmla="*/ 1291595 h 1291595"/>
                  <a:gd name="connsiteX20" fmla="*/ 271768 w 512808"/>
                  <a:gd name="connsiteY20" fmla="*/ 1232159 h 1291595"/>
                  <a:gd name="connsiteX21" fmla="*/ 271768 w 512808"/>
                  <a:gd name="connsiteY21" fmla="*/ 768598 h 1291595"/>
                  <a:gd name="connsiteX22" fmla="*/ 241040 w 512808"/>
                  <a:gd name="connsiteY22" fmla="*/ 768598 h 1291595"/>
                  <a:gd name="connsiteX23" fmla="*/ 241040 w 512808"/>
                  <a:gd name="connsiteY23" fmla="*/ 1232159 h 1291595"/>
                  <a:gd name="connsiteX24" fmla="*/ 181604 w 512808"/>
                  <a:gd name="connsiteY24" fmla="*/ 1291595 h 1291595"/>
                  <a:gd name="connsiteX25" fmla="*/ 122168 w 512808"/>
                  <a:gd name="connsiteY25" fmla="*/ 1232159 h 1291595"/>
                  <a:gd name="connsiteX26" fmla="*/ 122168 w 512808"/>
                  <a:gd name="connsiteY26" fmla="*/ 768598 h 1291595"/>
                  <a:gd name="connsiteX27" fmla="*/ 122168 w 512808"/>
                  <a:gd name="connsiteY27" fmla="*/ 630951 h 1291595"/>
                  <a:gd name="connsiteX28" fmla="*/ 122168 w 512808"/>
                  <a:gd name="connsiteY28" fmla="*/ 405460 h 1291595"/>
                  <a:gd name="connsiteX29" fmla="*/ 119736 w 512808"/>
                  <a:gd name="connsiteY29" fmla="*/ 399589 h 1291595"/>
                  <a:gd name="connsiteX30" fmla="*/ 106804 w 512808"/>
                  <a:gd name="connsiteY30" fmla="*/ 394232 h 1291595"/>
                  <a:gd name="connsiteX31" fmla="*/ 88516 w 512808"/>
                  <a:gd name="connsiteY31" fmla="*/ 412520 h 1291595"/>
                  <a:gd name="connsiteX32" fmla="*/ 88516 w 512808"/>
                  <a:gd name="connsiteY32" fmla="*/ 735984 h 1291595"/>
                  <a:gd name="connsiteX33" fmla="*/ 88703 w 512808"/>
                  <a:gd name="connsiteY33" fmla="*/ 736435 h 1291595"/>
                  <a:gd name="connsiteX34" fmla="*/ 87847 w 512808"/>
                  <a:gd name="connsiteY34" fmla="*/ 740674 h 1291595"/>
                  <a:gd name="connsiteX35" fmla="*/ 45720 w 512808"/>
                  <a:gd name="connsiteY35" fmla="*/ 768598 h 1291595"/>
                  <a:gd name="connsiteX36" fmla="*/ 0 w 512808"/>
                  <a:gd name="connsiteY36" fmla="*/ 722878 h 1291595"/>
                  <a:gd name="connsiteX37" fmla="*/ 0 w 512808"/>
                  <a:gd name="connsiteY37" fmla="*/ 350381 h 1291595"/>
                  <a:gd name="connsiteX38" fmla="*/ 85839 w 512808"/>
                  <a:gd name="connsiteY38" fmla="*/ 264542 h 1291595"/>
                  <a:gd name="connsiteX39" fmla="*/ 251550 w 512808"/>
                  <a:gd name="connsiteY39" fmla="*/ 0 h 1291595"/>
                  <a:gd name="connsiteX40" fmla="*/ 374038 w 512808"/>
                  <a:gd name="connsiteY40" fmla="*/ 122488 h 1291595"/>
                  <a:gd name="connsiteX41" fmla="*/ 251550 w 512808"/>
                  <a:gd name="connsiteY41" fmla="*/ 244976 h 1291595"/>
                  <a:gd name="connsiteX42" fmla="*/ 129062 w 512808"/>
                  <a:gd name="connsiteY42" fmla="*/ 122488 h 1291595"/>
                  <a:gd name="connsiteX43" fmla="*/ 251550 w 512808"/>
                  <a:gd name="connsiteY43" fmla="*/ 0 h 1291595"/>
                  <a:gd name="connsiteX0" fmla="*/ 85839 w 512808"/>
                  <a:gd name="connsiteY0" fmla="*/ 264542 h 1291595"/>
                  <a:gd name="connsiteX1" fmla="*/ 91440 w 512808"/>
                  <a:gd name="connsiteY1" fmla="*/ 264542 h 1291595"/>
                  <a:gd name="connsiteX2" fmla="*/ 122168 w 512808"/>
                  <a:gd name="connsiteY2" fmla="*/ 264542 h 1291595"/>
                  <a:gd name="connsiteX3" fmla="*/ 390640 w 512808"/>
                  <a:gd name="connsiteY3" fmla="*/ 264542 h 1291595"/>
                  <a:gd name="connsiteX4" fmla="*/ 421368 w 512808"/>
                  <a:gd name="connsiteY4" fmla="*/ 264542 h 1291595"/>
                  <a:gd name="connsiteX5" fmla="*/ 426969 w 512808"/>
                  <a:gd name="connsiteY5" fmla="*/ 264542 h 1291595"/>
                  <a:gd name="connsiteX6" fmla="*/ 512808 w 512808"/>
                  <a:gd name="connsiteY6" fmla="*/ 350381 h 1291595"/>
                  <a:gd name="connsiteX7" fmla="*/ 512808 w 512808"/>
                  <a:gd name="connsiteY7" fmla="*/ 722878 h 1291595"/>
                  <a:gd name="connsiteX8" fmla="*/ 467088 w 512808"/>
                  <a:gd name="connsiteY8" fmla="*/ 768598 h 1291595"/>
                  <a:gd name="connsiteX9" fmla="*/ 424961 w 512808"/>
                  <a:gd name="connsiteY9" fmla="*/ 740674 h 1291595"/>
                  <a:gd name="connsiteX10" fmla="*/ 424105 w 512808"/>
                  <a:gd name="connsiteY10" fmla="*/ 736435 h 1291595"/>
                  <a:gd name="connsiteX11" fmla="*/ 424292 w 512808"/>
                  <a:gd name="connsiteY11" fmla="*/ 735984 h 1291595"/>
                  <a:gd name="connsiteX12" fmla="*/ 424292 w 512808"/>
                  <a:gd name="connsiteY12" fmla="*/ 412520 h 1291595"/>
                  <a:gd name="connsiteX13" fmla="*/ 406004 w 512808"/>
                  <a:gd name="connsiteY13" fmla="*/ 394232 h 1291595"/>
                  <a:gd name="connsiteX14" fmla="*/ 393073 w 512808"/>
                  <a:gd name="connsiteY14" fmla="*/ 399589 h 1291595"/>
                  <a:gd name="connsiteX15" fmla="*/ 390640 w 512808"/>
                  <a:gd name="connsiteY15" fmla="*/ 405461 h 1291595"/>
                  <a:gd name="connsiteX16" fmla="*/ 390640 w 512808"/>
                  <a:gd name="connsiteY16" fmla="*/ 630951 h 1291595"/>
                  <a:gd name="connsiteX17" fmla="*/ 390640 w 512808"/>
                  <a:gd name="connsiteY17" fmla="*/ 768598 h 1291595"/>
                  <a:gd name="connsiteX18" fmla="*/ 390640 w 512808"/>
                  <a:gd name="connsiteY18" fmla="*/ 1232159 h 1291595"/>
                  <a:gd name="connsiteX19" fmla="*/ 331204 w 512808"/>
                  <a:gd name="connsiteY19" fmla="*/ 1291595 h 1291595"/>
                  <a:gd name="connsiteX20" fmla="*/ 271768 w 512808"/>
                  <a:gd name="connsiteY20" fmla="*/ 1232159 h 1291595"/>
                  <a:gd name="connsiteX21" fmla="*/ 271768 w 512808"/>
                  <a:gd name="connsiteY21" fmla="*/ 768598 h 1291595"/>
                  <a:gd name="connsiteX22" fmla="*/ 241040 w 512808"/>
                  <a:gd name="connsiteY22" fmla="*/ 768598 h 1291595"/>
                  <a:gd name="connsiteX23" fmla="*/ 241040 w 512808"/>
                  <a:gd name="connsiteY23" fmla="*/ 1232159 h 1291595"/>
                  <a:gd name="connsiteX24" fmla="*/ 181604 w 512808"/>
                  <a:gd name="connsiteY24" fmla="*/ 1291595 h 1291595"/>
                  <a:gd name="connsiteX25" fmla="*/ 122168 w 512808"/>
                  <a:gd name="connsiteY25" fmla="*/ 1232159 h 1291595"/>
                  <a:gd name="connsiteX26" fmla="*/ 122168 w 512808"/>
                  <a:gd name="connsiteY26" fmla="*/ 630951 h 1291595"/>
                  <a:gd name="connsiteX27" fmla="*/ 122168 w 512808"/>
                  <a:gd name="connsiteY27" fmla="*/ 405460 h 1291595"/>
                  <a:gd name="connsiteX28" fmla="*/ 119736 w 512808"/>
                  <a:gd name="connsiteY28" fmla="*/ 399589 h 1291595"/>
                  <a:gd name="connsiteX29" fmla="*/ 106804 w 512808"/>
                  <a:gd name="connsiteY29" fmla="*/ 394232 h 1291595"/>
                  <a:gd name="connsiteX30" fmla="*/ 88516 w 512808"/>
                  <a:gd name="connsiteY30" fmla="*/ 412520 h 1291595"/>
                  <a:gd name="connsiteX31" fmla="*/ 88516 w 512808"/>
                  <a:gd name="connsiteY31" fmla="*/ 735984 h 1291595"/>
                  <a:gd name="connsiteX32" fmla="*/ 88703 w 512808"/>
                  <a:gd name="connsiteY32" fmla="*/ 736435 h 1291595"/>
                  <a:gd name="connsiteX33" fmla="*/ 87847 w 512808"/>
                  <a:gd name="connsiteY33" fmla="*/ 740674 h 1291595"/>
                  <a:gd name="connsiteX34" fmla="*/ 45720 w 512808"/>
                  <a:gd name="connsiteY34" fmla="*/ 768598 h 1291595"/>
                  <a:gd name="connsiteX35" fmla="*/ 0 w 512808"/>
                  <a:gd name="connsiteY35" fmla="*/ 722878 h 1291595"/>
                  <a:gd name="connsiteX36" fmla="*/ 0 w 512808"/>
                  <a:gd name="connsiteY36" fmla="*/ 350381 h 1291595"/>
                  <a:gd name="connsiteX37" fmla="*/ 85839 w 512808"/>
                  <a:gd name="connsiteY37" fmla="*/ 264542 h 1291595"/>
                  <a:gd name="connsiteX38" fmla="*/ 251550 w 512808"/>
                  <a:gd name="connsiteY38" fmla="*/ 0 h 1291595"/>
                  <a:gd name="connsiteX39" fmla="*/ 374038 w 512808"/>
                  <a:gd name="connsiteY39" fmla="*/ 122488 h 1291595"/>
                  <a:gd name="connsiteX40" fmla="*/ 251550 w 512808"/>
                  <a:gd name="connsiteY40" fmla="*/ 244976 h 1291595"/>
                  <a:gd name="connsiteX41" fmla="*/ 129062 w 512808"/>
                  <a:gd name="connsiteY41" fmla="*/ 122488 h 1291595"/>
                  <a:gd name="connsiteX42" fmla="*/ 251550 w 512808"/>
                  <a:gd name="connsiteY42" fmla="*/ 0 h 1291595"/>
                  <a:gd name="connsiteX0" fmla="*/ 85839 w 512808"/>
                  <a:gd name="connsiteY0" fmla="*/ 264542 h 1291595"/>
                  <a:gd name="connsiteX1" fmla="*/ 91440 w 512808"/>
                  <a:gd name="connsiteY1" fmla="*/ 264542 h 1291595"/>
                  <a:gd name="connsiteX2" fmla="*/ 122168 w 512808"/>
                  <a:gd name="connsiteY2" fmla="*/ 264542 h 1291595"/>
                  <a:gd name="connsiteX3" fmla="*/ 390640 w 512808"/>
                  <a:gd name="connsiteY3" fmla="*/ 264542 h 1291595"/>
                  <a:gd name="connsiteX4" fmla="*/ 421368 w 512808"/>
                  <a:gd name="connsiteY4" fmla="*/ 264542 h 1291595"/>
                  <a:gd name="connsiteX5" fmla="*/ 426969 w 512808"/>
                  <a:gd name="connsiteY5" fmla="*/ 264542 h 1291595"/>
                  <a:gd name="connsiteX6" fmla="*/ 512808 w 512808"/>
                  <a:gd name="connsiteY6" fmla="*/ 350381 h 1291595"/>
                  <a:gd name="connsiteX7" fmla="*/ 512808 w 512808"/>
                  <a:gd name="connsiteY7" fmla="*/ 722878 h 1291595"/>
                  <a:gd name="connsiteX8" fmla="*/ 467088 w 512808"/>
                  <a:gd name="connsiteY8" fmla="*/ 768598 h 1291595"/>
                  <a:gd name="connsiteX9" fmla="*/ 424961 w 512808"/>
                  <a:gd name="connsiteY9" fmla="*/ 740674 h 1291595"/>
                  <a:gd name="connsiteX10" fmla="*/ 424105 w 512808"/>
                  <a:gd name="connsiteY10" fmla="*/ 736435 h 1291595"/>
                  <a:gd name="connsiteX11" fmla="*/ 424292 w 512808"/>
                  <a:gd name="connsiteY11" fmla="*/ 735984 h 1291595"/>
                  <a:gd name="connsiteX12" fmla="*/ 424292 w 512808"/>
                  <a:gd name="connsiteY12" fmla="*/ 412520 h 1291595"/>
                  <a:gd name="connsiteX13" fmla="*/ 406004 w 512808"/>
                  <a:gd name="connsiteY13" fmla="*/ 394232 h 1291595"/>
                  <a:gd name="connsiteX14" fmla="*/ 393073 w 512808"/>
                  <a:gd name="connsiteY14" fmla="*/ 399589 h 1291595"/>
                  <a:gd name="connsiteX15" fmla="*/ 390640 w 512808"/>
                  <a:gd name="connsiteY15" fmla="*/ 405461 h 1291595"/>
                  <a:gd name="connsiteX16" fmla="*/ 390640 w 512808"/>
                  <a:gd name="connsiteY16" fmla="*/ 630951 h 1291595"/>
                  <a:gd name="connsiteX17" fmla="*/ 390640 w 512808"/>
                  <a:gd name="connsiteY17" fmla="*/ 768598 h 1291595"/>
                  <a:gd name="connsiteX18" fmla="*/ 390640 w 512808"/>
                  <a:gd name="connsiteY18" fmla="*/ 1232159 h 1291595"/>
                  <a:gd name="connsiteX19" fmla="*/ 331204 w 512808"/>
                  <a:gd name="connsiteY19" fmla="*/ 1291595 h 1291595"/>
                  <a:gd name="connsiteX20" fmla="*/ 271768 w 512808"/>
                  <a:gd name="connsiteY20" fmla="*/ 1232159 h 1291595"/>
                  <a:gd name="connsiteX21" fmla="*/ 271768 w 512808"/>
                  <a:gd name="connsiteY21" fmla="*/ 768598 h 1291595"/>
                  <a:gd name="connsiteX22" fmla="*/ 241040 w 512808"/>
                  <a:gd name="connsiteY22" fmla="*/ 768598 h 1291595"/>
                  <a:gd name="connsiteX23" fmla="*/ 241040 w 512808"/>
                  <a:gd name="connsiteY23" fmla="*/ 1232159 h 1291595"/>
                  <a:gd name="connsiteX24" fmla="*/ 181604 w 512808"/>
                  <a:gd name="connsiteY24" fmla="*/ 1291595 h 1291595"/>
                  <a:gd name="connsiteX25" fmla="*/ 122168 w 512808"/>
                  <a:gd name="connsiteY25" fmla="*/ 1232159 h 1291595"/>
                  <a:gd name="connsiteX26" fmla="*/ 122168 w 512808"/>
                  <a:gd name="connsiteY26" fmla="*/ 405460 h 1291595"/>
                  <a:gd name="connsiteX27" fmla="*/ 119736 w 512808"/>
                  <a:gd name="connsiteY27" fmla="*/ 399589 h 1291595"/>
                  <a:gd name="connsiteX28" fmla="*/ 106804 w 512808"/>
                  <a:gd name="connsiteY28" fmla="*/ 394232 h 1291595"/>
                  <a:gd name="connsiteX29" fmla="*/ 88516 w 512808"/>
                  <a:gd name="connsiteY29" fmla="*/ 412520 h 1291595"/>
                  <a:gd name="connsiteX30" fmla="*/ 88516 w 512808"/>
                  <a:gd name="connsiteY30" fmla="*/ 735984 h 1291595"/>
                  <a:gd name="connsiteX31" fmla="*/ 88703 w 512808"/>
                  <a:gd name="connsiteY31" fmla="*/ 736435 h 1291595"/>
                  <a:gd name="connsiteX32" fmla="*/ 87847 w 512808"/>
                  <a:gd name="connsiteY32" fmla="*/ 740674 h 1291595"/>
                  <a:gd name="connsiteX33" fmla="*/ 45720 w 512808"/>
                  <a:gd name="connsiteY33" fmla="*/ 768598 h 1291595"/>
                  <a:gd name="connsiteX34" fmla="*/ 0 w 512808"/>
                  <a:gd name="connsiteY34" fmla="*/ 722878 h 1291595"/>
                  <a:gd name="connsiteX35" fmla="*/ 0 w 512808"/>
                  <a:gd name="connsiteY35" fmla="*/ 350381 h 1291595"/>
                  <a:gd name="connsiteX36" fmla="*/ 85839 w 512808"/>
                  <a:gd name="connsiteY36" fmla="*/ 264542 h 1291595"/>
                  <a:gd name="connsiteX37" fmla="*/ 251550 w 512808"/>
                  <a:gd name="connsiteY37" fmla="*/ 0 h 1291595"/>
                  <a:gd name="connsiteX38" fmla="*/ 374038 w 512808"/>
                  <a:gd name="connsiteY38" fmla="*/ 122488 h 1291595"/>
                  <a:gd name="connsiteX39" fmla="*/ 251550 w 512808"/>
                  <a:gd name="connsiteY39" fmla="*/ 244976 h 1291595"/>
                  <a:gd name="connsiteX40" fmla="*/ 129062 w 512808"/>
                  <a:gd name="connsiteY40" fmla="*/ 122488 h 1291595"/>
                  <a:gd name="connsiteX41" fmla="*/ 251550 w 512808"/>
                  <a:gd name="connsiteY41" fmla="*/ 0 h 1291595"/>
                  <a:gd name="connsiteX0" fmla="*/ 85839 w 512808"/>
                  <a:gd name="connsiteY0" fmla="*/ 264542 h 1291595"/>
                  <a:gd name="connsiteX1" fmla="*/ 91440 w 512808"/>
                  <a:gd name="connsiteY1" fmla="*/ 264542 h 1291595"/>
                  <a:gd name="connsiteX2" fmla="*/ 122168 w 512808"/>
                  <a:gd name="connsiteY2" fmla="*/ 264542 h 1291595"/>
                  <a:gd name="connsiteX3" fmla="*/ 390640 w 512808"/>
                  <a:gd name="connsiteY3" fmla="*/ 264542 h 1291595"/>
                  <a:gd name="connsiteX4" fmla="*/ 421368 w 512808"/>
                  <a:gd name="connsiteY4" fmla="*/ 264542 h 1291595"/>
                  <a:gd name="connsiteX5" fmla="*/ 426969 w 512808"/>
                  <a:gd name="connsiteY5" fmla="*/ 264542 h 1291595"/>
                  <a:gd name="connsiteX6" fmla="*/ 512808 w 512808"/>
                  <a:gd name="connsiteY6" fmla="*/ 350381 h 1291595"/>
                  <a:gd name="connsiteX7" fmla="*/ 512808 w 512808"/>
                  <a:gd name="connsiteY7" fmla="*/ 722878 h 1291595"/>
                  <a:gd name="connsiteX8" fmla="*/ 467088 w 512808"/>
                  <a:gd name="connsiteY8" fmla="*/ 768598 h 1291595"/>
                  <a:gd name="connsiteX9" fmla="*/ 424961 w 512808"/>
                  <a:gd name="connsiteY9" fmla="*/ 740674 h 1291595"/>
                  <a:gd name="connsiteX10" fmla="*/ 424105 w 512808"/>
                  <a:gd name="connsiteY10" fmla="*/ 736435 h 1291595"/>
                  <a:gd name="connsiteX11" fmla="*/ 424292 w 512808"/>
                  <a:gd name="connsiteY11" fmla="*/ 735984 h 1291595"/>
                  <a:gd name="connsiteX12" fmla="*/ 424292 w 512808"/>
                  <a:gd name="connsiteY12" fmla="*/ 412520 h 1291595"/>
                  <a:gd name="connsiteX13" fmla="*/ 406004 w 512808"/>
                  <a:gd name="connsiteY13" fmla="*/ 394232 h 1291595"/>
                  <a:gd name="connsiteX14" fmla="*/ 393073 w 512808"/>
                  <a:gd name="connsiteY14" fmla="*/ 399589 h 1291595"/>
                  <a:gd name="connsiteX15" fmla="*/ 390640 w 512808"/>
                  <a:gd name="connsiteY15" fmla="*/ 405461 h 1291595"/>
                  <a:gd name="connsiteX16" fmla="*/ 390640 w 512808"/>
                  <a:gd name="connsiteY16" fmla="*/ 630951 h 1291595"/>
                  <a:gd name="connsiteX17" fmla="*/ 390640 w 512808"/>
                  <a:gd name="connsiteY17" fmla="*/ 1232159 h 1291595"/>
                  <a:gd name="connsiteX18" fmla="*/ 331204 w 512808"/>
                  <a:gd name="connsiteY18" fmla="*/ 1291595 h 1291595"/>
                  <a:gd name="connsiteX19" fmla="*/ 271768 w 512808"/>
                  <a:gd name="connsiteY19" fmla="*/ 1232159 h 1291595"/>
                  <a:gd name="connsiteX20" fmla="*/ 271768 w 512808"/>
                  <a:gd name="connsiteY20" fmla="*/ 768598 h 1291595"/>
                  <a:gd name="connsiteX21" fmla="*/ 241040 w 512808"/>
                  <a:gd name="connsiteY21" fmla="*/ 768598 h 1291595"/>
                  <a:gd name="connsiteX22" fmla="*/ 241040 w 512808"/>
                  <a:gd name="connsiteY22" fmla="*/ 1232159 h 1291595"/>
                  <a:gd name="connsiteX23" fmla="*/ 181604 w 512808"/>
                  <a:gd name="connsiteY23" fmla="*/ 1291595 h 1291595"/>
                  <a:gd name="connsiteX24" fmla="*/ 122168 w 512808"/>
                  <a:gd name="connsiteY24" fmla="*/ 1232159 h 1291595"/>
                  <a:gd name="connsiteX25" fmla="*/ 122168 w 512808"/>
                  <a:gd name="connsiteY25" fmla="*/ 405460 h 1291595"/>
                  <a:gd name="connsiteX26" fmla="*/ 119736 w 512808"/>
                  <a:gd name="connsiteY26" fmla="*/ 399589 h 1291595"/>
                  <a:gd name="connsiteX27" fmla="*/ 106804 w 512808"/>
                  <a:gd name="connsiteY27" fmla="*/ 394232 h 1291595"/>
                  <a:gd name="connsiteX28" fmla="*/ 88516 w 512808"/>
                  <a:gd name="connsiteY28" fmla="*/ 412520 h 1291595"/>
                  <a:gd name="connsiteX29" fmla="*/ 88516 w 512808"/>
                  <a:gd name="connsiteY29" fmla="*/ 735984 h 1291595"/>
                  <a:gd name="connsiteX30" fmla="*/ 88703 w 512808"/>
                  <a:gd name="connsiteY30" fmla="*/ 736435 h 1291595"/>
                  <a:gd name="connsiteX31" fmla="*/ 87847 w 512808"/>
                  <a:gd name="connsiteY31" fmla="*/ 740674 h 1291595"/>
                  <a:gd name="connsiteX32" fmla="*/ 45720 w 512808"/>
                  <a:gd name="connsiteY32" fmla="*/ 768598 h 1291595"/>
                  <a:gd name="connsiteX33" fmla="*/ 0 w 512808"/>
                  <a:gd name="connsiteY33" fmla="*/ 722878 h 1291595"/>
                  <a:gd name="connsiteX34" fmla="*/ 0 w 512808"/>
                  <a:gd name="connsiteY34" fmla="*/ 350381 h 1291595"/>
                  <a:gd name="connsiteX35" fmla="*/ 85839 w 512808"/>
                  <a:gd name="connsiteY35" fmla="*/ 264542 h 1291595"/>
                  <a:gd name="connsiteX36" fmla="*/ 251550 w 512808"/>
                  <a:gd name="connsiteY36" fmla="*/ 0 h 1291595"/>
                  <a:gd name="connsiteX37" fmla="*/ 374038 w 512808"/>
                  <a:gd name="connsiteY37" fmla="*/ 122488 h 1291595"/>
                  <a:gd name="connsiteX38" fmla="*/ 251550 w 512808"/>
                  <a:gd name="connsiteY38" fmla="*/ 244976 h 1291595"/>
                  <a:gd name="connsiteX39" fmla="*/ 129062 w 512808"/>
                  <a:gd name="connsiteY39" fmla="*/ 122488 h 1291595"/>
                  <a:gd name="connsiteX40" fmla="*/ 251550 w 512808"/>
                  <a:gd name="connsiteY40" fmla="*/ 0 h 1291595"/>
                  <a:gd name="connsiteX0" fmla="*/ 85839 w 512808"/>
                  <a:gd name="connsiteY0" fmla="*/ 264542 h 1291595"/>
                  <a:gd name="connsiteX1" fmla="*/ 91440 w 512808"/>
                  <a:gd name="connsiteY1" fmla="*/ 264542 h 1291595"/>
                  <a:gd name="connsiteX2" fmla="*/ 122168 w 512808"/>
                  <a:gd name="connsiteY2" fmla="*/ 264542 h 1291595"/>
                  <a:gd name="connsiteX3" fmla="*/ 390640 w 512808"/>
                  <a:gd name="connsiteY3" fmla="*/ 264542 h 1291595"/>
                  <a:gd name="connsiteX4" fmla="*/ 421368 w 512808"/>
                  <a:gd name="connsiteY4" fmla="*/ 264542 h 1291595"/>
                  <a:gd name="connsiteX5" fmla="*/ 426969 w 512808"/>
                  <a:gd name="connsiteY5" fmla="*/ 264542 h 1291595"/>
                  <a:gd name="connsiteX6" fmla="*/ 512808 w 512808"/>
                  <a:gd name="connsiteY6" fmla="*/ 350381 h 1291595"/>
                  <a:gd name="connsiteX7" fmla="*/ 512808 w 512808"/>
                  <a:gd name="connsiteY7" fmla="*/ 722878 h 1291595"/>
                  <a:gd name="connsiteX8" fmla="*/ 467088 w 512808"/>
                  <a:gd name="connsiteY8" fmla="*/ 768598 h 1291595"/>
                  <a:gd name="connsiteX9" fmla="*/ 424961 w 512808"/>
                  <a:gd name="connsiteY9" fmla="*/ 740674 h 1291595"/>
                  <a:gd name="connsiteX10" fmla="*/ 424105 w 512808"/>
                  <a:gd name="connsiteY10" fmla="*/ 736435 h 1291595"/>
                  <a:gd name="connsiteX11" fmla="*/ 424292 w 512808"/>
                  <a:gd name="connsiteY11" fmla="*/ 735984 h 1291595"/>
                  <a:gd name="connsiteX12" fmla="*/ 424292 w 512808"/>
                  <a:gd name="connsiteY12" fmla="*/ 412520 h 1291595"/>
                  <a:gd name="connsiteX13" fmla="*/ 406004 w 512808"/>
                  <a:gd name="connsiteY13" fmla="*/ 394232 h 1291595"/>
                  <a:gd name="connsiteX14" fmla="*/ 393073 w 512808"/>
                  <a:gd name="connsiteY14" fmla="*/ 399589 h 1291595"/>
                  <a:gd name="connsiteX15" fmla="*/ 390640 w 512808"/>
                  <a:gd name="connsiteY15" fmla="*/ 405461 h 1291595"/>
                  <a:gd name="connsiteX16" fmla="*/ 390640 w 512808"/>
                  <a:gd name="connsiteY16" fmla="*/ 1232159 h 1291595"/>
                  <a:gd name="connsiteX17" fmla="*/ 331204 w 512808"/>
                  <a:gd name="connsiteY17" fmla="*/ 1291595 h 1291595"/>
                  <a:gd name="connsiteX18" fmla="*/ 271768 w 512808"/>
                  <a:gd name="connsiteY18" fmla="*/ 1232159 h 1291595"/>
                  <a:gd name="connsiteX19" fmla="*/ 271768 w 512808"/>
                  <a:gd name="connsiteY19" fmla="*/ 768598 h 1291595"/>
                  <a:gd name="connsiteX20" fmla="*/ 241040 w 512808"/>
                  <a:gd name="connsiteY20" fmla="*/ 768598 h 1291595"/>
                  <a:gd name="connsiteX21" fmla="*/ 241040 w 512808"/>
                  <a:gd name="connsiteY21" fmla="*/ 1232159 h 1291595"/>
                  <a:gd name="connsiteX22" fmla="*/ 181604 w 512808"/>
                  <a:gd name="connsiteY22" fmla="*/ 1291595 h 1291595"/>
                  <a:gd name="connsiteX23" fmla="*/ 122168 w 512808"/>
                  <a:gd name="connsiteY23" fmla="*/ 1232159 h 1291595"/>
                  <a:gd name="connsiteX24" fmla="*/ 122168 w 512808"/>
                  <a:gd name="connsiteY24" fmla="*/ 405460 h 1291595"/>
                  <a:gd name="connsiteX25" fmla="*/ 119736 w 512808"/>
                  <a:gd name="connsiteY25" fmla="*/ 399589 h 1291595"/>
                  <a:gd name="connsiteX26" fmla="*/ 106804 w 512808"/>
                  <a:gd name="connsiteY26" fmla="*/ 394232 h 1291595"/>
                  <a:gd name="connsiteX27" fmla="*/ 88516 w 512808"/>
                  <a:gd name="connsiteY27" fmla="*/ 412520 h 1291595"/>
                  <a:gd name="connsiteX28" fmla="*/ 88516 w 512808"/>
                  <a:gd name="connsiteY28" fmla="*/ 735984 h 1291595"/>
                  <a:gd name="connsiteX29" fmla="*/ 88703 w 512808"/>
                  <a:gd name="connsiteY29" fmla="*/ 736435 h 1291595"/>
                  <a:gd name="connsiteX30" fmla="*/ 87847 w 512808"/>
                  <a:gd name="connsiteY30" fmla="*/ 740674 h 1291595"/>
                  <a:gd name="connsiteX31" fmla="*/ 45720 w 512808"/>
                  <a:gd name="connsiteY31" fmla="*/ 768598 h 1291595"/>
                  <a:gd name="connsiteX32" fmla="*/ 0 w 512808"/>
                  <a:gd name="connsiteY32" fmla="*/ 722878 h 1291595"/>
                  <a:gd name="connsiteX33" fmla="*/ 0 w 512808"/>
                  <a:gd name="connsiteY33" fmla="*/ 350381 h 1291595"/>
                  <a:gd name="connsiteX34" fmla="*/ 85839 w 512808"/>
                  <a:gd name="connsiteY34" fmla="*/ 264542 h 1291595"/>
                  <a:gd name="connsiteX35" fmla="*/ 251550 w 512808"/>
                  <a:gd name="connsiteY35" fmla="*/ 0 h 1291595"/>
                  <a:gd name="connsiteX36" fmla="*/ 374038 w 512808"/>
                  <a:gd name="connsiteY36" fmla="*/ 122488 h 1291595"/>
                  <a:gd name="connsiteX37" fmla="*/ 251550 w 512808"/>
                  <a:gd name="connsiteY37" fmla="*/ 244976 h 1291595"/>
                  <a:gd name="connsiteX38" fmla="*/ 129062 w 512808"/>
                  <a:gd name="connsiteY38" fmla="*/ 122488 h 1291595"/>
                  <a:gd name="connsiteX39" fmla="*/ 251550 w 512808"/>
                  <a:gd name="connsiteY39" fmla="*/ 0 h 1291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12808" h="1291595">
                    <a:moveTo>
                      <a:pt x="85839" y="264542"/>
                    </a:moveTo>
                    <a:lnTo>
                      <a:pt x="91440" y="264542"/>
                    </a:lnTo>
                    <a:lnTo>
                      <a:pt x="122168" y="264542"/>
                    </a:lnTo>
                    <a:lnTo>
                      <a:pt x="390640" y="264542"/>
                    </a:lnTo>
                    <a:lnTo>
                      <a:pt x="421368" y="264542"/>
                    </a:lnTo>
                    <a:lnTo>
                      <a:pt x="426969" y="264542"/>
                    </a:lnTo>
                    <a:cubicBezTo>
                      <a:pt x="474377" y="264542"/>
                      <a:pt x="512808" y="302973"/>
                      <a:pt x="512808" y="350381"/>
                    </a:cubicBezTo>
                    <a:lnTo>
                      <a:pt x="512808" y="722878"/>
                    </a:lnTo>
                    <a:cubicBezTo>
                      <a:pt x="512808" y="748128"/>
                      <a:pt x="492338" y="768598"/>
                      <a:pt x="467088" y="768598"/>
                    </a:cubicBezTo>
                    <a:cubicBezTo>
                      <a:pt x="448151" y="768598"/>
                      <a:pt x="431902" y="757084"/>
                      <a:pt x="424961" y="740674"/>
                    </a:cubicBezTo>
                    <a:lnTo>
                      <a:pt x="424105" y="736435"/>
                    </a:lnTo>
                    <a:lnTo>
                      <a:pt x="424292" y="735984"/>
                    </a:lnTo>
                    <a:lnTo>
                      <a:pt x="424292" y="412520"/>
                    </a:lnTo>
                    <a:cubicBezTo>
                      <a:pt x="424292" y="402420"/>
                      <a:pt x="416104" y="394232"/>
                      <a:pt x="406004" y="394232"/>
                    </a:cubicBezTo>
                    <a:cubicBezTo>
                      <a:pt x="400954" y="394232"/>
                      <a:pt x="396382" y="396279"/>
                      <a:pt x="393073" y="399589"/>
                    </a:cubicBezTo>
                    <a:lnTo>
                      <a:pt x="390640" y="405461"/>
                    </a:lnTo>
                    <a:lnTo>
                      <a:pt x="390640" y="1232159"/>
                    </a:lnTo>
                    <a:cubicBezTo>
                      <a:pt x="390640" y="1264985"/>
                      <a:pt x="364030" y="1291595"/>
                      <a:pt x="331204" y="1291595"/>
                    </a:cubicBezTo>
                    <a:cubicBezTo>
                      <a:pt x="298378" y="1291595"/>
                      <a:pt x="271768" y="1264985"/>
                      <a:pt x="271768" y="1232159"/>
                    </a:cubicBezTo>
                    <a:lnTo>
                      <a:pt x="271768" y="768598"/>
                    </a:lnTo>
                    <a:lnTo>
                      <a:pt x="241040" y="768598"/>
                    </a:lnTo>
                    <a:lnTo>
                      <a:pt x="241040" y="1232159"/>
                    </a:lnTo>
                    <a:cubicBezTo>
                      <a:pt x="241040" y="1264985"/>
                      <a:pt x="214430" y="1291595"/>
                      <a:pt x="181604" y="1291595"/>
                    </a:cubicBezTo>
                    <a:cubicBezTo>
                      <a:pt x="148778" y="1291595"/>
                      <a:pt x="122168" y="1264985"/>
                      <a:pt x="122168" y="1232159"/>
                    </a:cubicBezTo>
                    <a:lnTo>
                      <a:pt x="122168" y="405460"/>
                    </a:lnTo>
                    <a:lnTo>
                      <a:pt x="119736" y="399589"/>
                    </a:lnTo>
                    <a:cubicBezTo>
                      <a:pt x="116426" y="396279"/>
                      <a:pt x="111854" y="394232"/>
                      <a:pt x="106804" y="394232"/>
                    </a:cubicBezTo>
                    <a:cubicBezTo>
                      <a:pt x="96704" y="394232"/>
                      <a:pt x="88516" y="402420"/>
                      <a:pt x="88516" y="412520"/>
                    </a:cubicBezTo>
                    <a:lnTo>
                      <a:pt x="88516" y="735984"/>
                    </a:lnTo>
                    <a:lnTo>
                      <a:pt x="88703" y="736435"/>
                    </a:lnTo>
                    <a:lnTo>
                      <a:pt x="87847" y="740674"/>
                    </a:lnTo>
                    <a:cubicBezTo>
                      <a:pt x="80907" y="757084"/>
                      <a:pt x="64658" y="768598"/>
                      <a:pt x="45720" y="768598"/>
                    </a:cubicBezTo>
                    <a:cubicBezTo>
                      <a:pt x="20470" y="768598"/>
                      <a:pt x="0" y="748128"/>
                      <a:pt x="0" y="722878"/>
                    </a:cubicBezTo>
                    <a:lnTo>
                      <a:pt x="0" y="350381"/>
                    </a:lnTo>
                    <a:cubicBezTo>
                      <a:pt x="0" y="302973"/>
                      <a:pt x="38431" y="264542"/>
                      <a:pt x="85839" y="264542"/>
                    </a:cubicBezTo>
                    <a:close/>
                    <a:moveTo>
                      <a:pt x="251550" y="0"/>
                    </a:moveTo>
                    <a:cubicBezTo>
                      <a:pt x="319198" y="0"/>
                      <a:pt x="374038" y="54840"/>
                      <a:pt x="374038" y="122488"/>
                    </a:cubicBezTo>
                    <a:cubicBezTo>
                      <a:pt x="374038" y="190136"/>
                      <a:pt x="319198" y="244976"/>
                      <a:pt x="251550" y="244976"/>
                    </a:cubicBezTo>
                    <a:cubicBezTo>
                      <a:pt x="183902" y="244976"/>
                      <a:pt x="129062" y="190136"/>
                      <a:pt x="129062" y="122488"/>
                    </a:cubicBezTo>
                    <a:cubicBezTo>
                      <a:pt x="129062" y="54840"/>
                      <a:pt x="183902" y="0"/>
                      <a:pt x="251550" y="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0" name="Picture 20" descr="Image result for location icon">
              <a:extLst>
                <a:ext uri="{FF2B5EF4-FFF2-40B4-BE49-F238E27FC236}">
                  <a16:creationId xmlns:a16="http://schemas.microsoft.com/office/drawing/2014/main" id="{6A6AB4DD-5038-44B1-B9CB-55C8616F0D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3246" y="1373376"/>
              <a:ext cx="514832" cy="5447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Related image">
              <a:extLst>
                <a:ext uri="{FF2B5EF4-FFF2-40B4-BE49-F238E27FC236}">
                  <a16:creationId xmlns:a16="http://schemas.microsoft.com/office/drawing/2014/main" id="{64AEFDA0-E39E-4259-A265-39A890EAD4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8297" y="2290227"/>
              <a:ext cx="429781" cy="4547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95C46D8C-A66A-4301-903B-2CA9EE546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871" y="388430"/>
            <a:ext cx="6812560" cy="1325563"/>
          </a:xfr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Programsko područje</a:t>
            </a:r>
          </a:p>
        </p:txBody>
      </p:sp>
      <p:pic>
        <p:nvPicPr>
          <p:cNvPr id="19" name="Picture 1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CB257B5-759C-4813-A938-4E295349EB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72248E5A-A6FF-9757-F8C5-8FEEF8A731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12" name="Picture 11" descr="RS NA">
            <a:extLst>
              <a:ext uri="{FF2B5EF4-FFF2-40B4-BE49-F238E27FC236}">
                <a16:creationId xmlns:a16="http://schemas.microsoft.com/office/drawing/2014/main" id="{5078E3CF-3946-83E1-237F-0D0F8145D0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0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822C-3CB0-479C-8516-F44EDE66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6103" y="866467"/>
            <a:ext cx="7436170" cy="1325563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Prioritetne osi i vrste projekata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9F1C0-FEC4-4E36-A431-5CF08BBAD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8451" y="1986600"/>
            <a:ext cx="7436170" cy="2884800"/>
          </a:xfrm>
        </p:spPr>
        <p:txBody>
          <a:bodyPr>
            <a:normAutofit lnSpcReduction="10000"/>
          </a:bodyPr>
          <a:lstStyle/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/ SC</a:t>
            </a:r>
            <a:endParaRPr lang="hr-HR" sz="1800" b="0" i="0" u="none" strike="noStrike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fontAlgn="ctr">
              <a:spcBef>
                <a:spcPts val="0"/>
              </a:spcBef>
            </a:pPr>
            <a:r>
              <a:rPr lang="hr-HR" sz="1800" b="0" i="0" u="none" strike="noStrike" kern="12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1 / SC 1.1. </a:t>
            </a:r>
            <a:endParaRPr lang="hr-HR" sz="1800" b="0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 fontAlgn="ctr">
              <a:spcBef>
                <a:spcPts val="0"/>
              </a:spcBef>
              <a:buNone/>
            </a:pPr>
            <a:r>
              <a:rPr lang="hr-HR" sz="1800" b="0" i="0" u="none" strike="noStrike" kern="12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Istraživanje i inovacije</a:t>
            </a:r>
          </a:p>
          <a:p>
            <a:pPr marL="0" indent="0" algn="ctr" fontAlgn="ctr">
              <a:spcBef>
                <a:spcPts val="0"/>
              </a:spcBef>
              <a:buNone/>
            </a:pPr>
            <a:endParaRPr lang="hr-HR" sz="1800" b="0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fontAlgn="ctr">
              <a:spcBef>
                <a:spcPts val="0"/>
              </a:spcBef>
            </a:pPr>
            <a:r>
              <a:rPr lang="hr-HR" sz="1800" b="0" i="0" u="none" strike="noStrike" kern="12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2 / SC 2.2.</a:t>
            </a:r>
            <a:endParaRPr lang="hr-HR" sz="18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 fontAlgn="ctr">
              <a:spcBef>
                <a:spcPts val="0"/>
              </a:spcBef>
              <a:buNone/>
            </a:pPr>
            <a:r>
              <a:rPr lang="hr-HR" sz="1800" b="0" i="0" u="none" strike="noStrike" kern="12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</a:t>
            </a:r>
            <a:r>
              <a:rPr lang="hr-HR" sz="1800" b="0" i="0" u="none" strike="noStrike" kern="12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bnovljivi izvori energije</a:t>
            </a:r>
          </a:p>
          <a:p>
            <a:pPr marL="0" indent="0" algn="ctr">
              <a:spcBef>
                <a:spcPts val="0"/>
              </a:spcBef>
              <a:buNone/>
            </a:pPr>
            <a:endParaRPr lang="hr-HR" sz="1800" b="0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hr-HR" sz="1800" b="0" i="0" u="none" strike="noStrike" kern="12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3 / SC 4.5.</a:t>
            </a:r>
            <a:endParaRPr lang="hr-HR" sz="1800" b="0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 fontAlgn="ctr">
              <a:spcBef>
                <a:spcPts val="0"/>
              </a:spcBef>
              <a:buNone/>
            </a:pPr>
            <a:r>
              <a:rPr lang="hr-HR" sz="1800" b="0" i="0" u="none" strike="noStrike" kern="12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Pristup zdravstvenoj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socijalnoj </a:t>
            </a:r>
            <a:r>
              <a:rPr lang="hr-HR" sz="1800" b="0" i="0" u="none" strike="noStrike" kern="12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skrbi</a:t>
            </a:r>
          </a:p>
          <a:p>
            <a:pPr marL="0" indent="0" algn="ctr" fontAlgn="ctr">
              <a:spcBef>
                <a:spcPts val="0"/>
              </a:spcBef>
              <a:buNone/>
            </a:pPr>
            <a:endParaRPr lang="hr-HR" sz="1800" b="0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hr-HR" sz="1800" b="0" i="0" u="none" strike="noStrike" kern="12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4 / SC 4.6.</a:t>
            </a:r>
            <a:endParaRPr lang="hr-HR" sz="1800" b="0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 fontAlgn="ctr">
              <a:spcBef>
                <a:spcPts val="0"/>
              </a:spcBef>
              <a:buNone/>
            </a:pPr>
            <a:r>
              <a:rPr lang="hr-HR" sz="1800" b="0" i="0" u="none" strike="noStrike" kern="12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Turizam i kultura</a:t>
            </a:r>
            <a:endParaRPr lang="hr-HR" sz="1800" b="0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r-HR" dirty="0"/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2899D10-391C-4111-BDFE-A8E1A4B44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6A3815-5E9D-4286-9B94-2054A7AD4067}"/>
              </a:ext>
            </a:extLst>
          </p:cNvPr>
          <p:cNvSpPr txBox="1"/>
          <p:nvPr/>
        </p:nvSpPr>
        <p:spPr>
          <a:xfrm>
            <a:off x="3632423" y="4957135"/>
            <a:ext cx="60863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Vrste projekata: standardni projekti</a:t>
            </a:r>
            <a:endParaRPr lang="hr-HR" sz="2000" b="1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1BE1CE30-2DC0-A431-5964-AC344BA1A0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4" name="Picture 3" descr="RS NA">
            <a:extLst>
              <a:ext uri="{FF2B5EF4-FFF2-40B4-BE49-F238E27FC236}">
                <a16:creationId xmlns:a16="http://schemas.microsoft.com/office/drawing/2014/main" id="{848204C7-A05A-D786-EC6B-7B36623036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426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67DB3-CB53-4FBC-AF3E-56808148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2900" y="2824052"/>
            <a:ext cx="5299488" cy="2630556"/>
          </a:xfrm>
        </p:spPr>
        <p:txBody>
          <a:bodyPr>
            <a:normAutofit/>
          </a:bodyPr>
          <a:lstStyle/>
          <a:p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zajednički razvoj projekta</a:t>
            </a:r>
          </a:p>
          <a:p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zajednička provedba</a:t>
            </a:r>
          </a:p>
          <a:p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zajednički tim</a:t>
            </a:r>
          </a:p>
          <a:p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zajedničko financiranje</a:t>
            </a: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6EDD93-0C2A-4103-ACC4-A014EDF184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FBE16F9-6E62-4C5E-B577-2368E2640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453" y="1297858"/>
            <a:ext cx="9496338" cy="1325563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Prekogranični značaj</a:t>
            </a:r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D4421FFF-34BC-4E02-2D2E-7394461EA5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4" name="Picture 3" descr="RS NA">
            <a:extLst>
              <a:ext uri="{FF2B5EF4-FFF2-40B4-BE49-F238E27FC236}">
                <a16:creationId xmlns:a16="http://schemas.microsoft.com/office/drawing/2014/main" id="{08830265-F595-EF4E-EA01-C2C7C5C3A7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982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C086095-A8B4-406A-901C-9E39F511E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08157F3-5C5D-46AF-AF64-C9A2E3DE7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831" y="823749"/>
            <a:ext cx="9496338" cy="1325563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Prihvatljivost prijavitelja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389677-8B73-4A2F-ABA7-AEFEC9BA7DF6}"/>
              </a:ext>
            </a:extLst>
          </p:cNvPr>
          <p:cNvSpPr txBox="1"/>
          <p:nvPr/>
        </p:nvSpPr>
        <p:spPr>
          <a:xfrm>
            <a:off x="880842" y="2055303"/>
            <a:ext cx="1060099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Pravne osobe osnovane radi javnog interesa ili ispunjavanja potreba od općeg interesa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registrirani barem 12 mjeseci prije roka za podnošenje projektnog prijedloga i uspostavljeni u jednoj od zemalja članica Programa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Izravno odgovorni za pripremu i upravljanje predloženim projektnim aktivnostima i sa stručnog i s financijskog stajališta</a:t>
            </a:r>
          </a:p>
          <a:p>
            <a:endParaRPr lang="hr-HR" sz="20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Neprofitni privatni partneri moraju imati godišnji promet za posljednje 2 zatvorene godine (kumulativno) najmanje u iznosu traženih bespovratnih sredstva (po partneru)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62B5AA7A-D53B-AD06-48ED-855D364EC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5" name="Picture 4" descr="RS NA">
            <a:extLst>
              <a:ext uri="{FF2B5EF4-FFF2-40B4-BE49-F238E27FC236}">
                <a16:creationId xmlns:a16="http://schemas.microsoft.com/office/drawing/2014/main" id="{5289A82A-4442-4D41-3E32-E820BAEF66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6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1369206-492D-41F6-9F40-822D0EAE2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CDF711A-00CF-4EA8-AF58-A0A92E43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831" y="986060"/>
            <a:ext cx="9496338" cy="1325563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Primjer prihvatljivih korisnika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63A9194-5B74-4267-9658-E9FB30519E3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199" y="2149312"/>
            <a:ext cx="10843901" cy="4057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Državna, regionalna i lokalna javna tijela: npr. ministarstva, općine, gradovi, županije, okruzi...</a:t>
            </a:r>
            <a:endParaRPr lang="hr-HR" sz="20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Istraživačko-razvojne institucije, odgojno-obrazovne institucije, institucije zdravstvene/socijalne skrbi, institucije za zaštitu prirode i kulturne baštine, lokalne i regionalne razvojne agencije, javna komunalna poduzeća, turističke zajednice/organizacije i sl.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Organizacije civilnog društva/udruge, komore (npr. gospodarske, poljoprivredne, obrtničke, i sl.), klasteri registrirani kao neprofitne pravne osobe, sektorska udruženja i sl.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PRIVATNA PODUZEĆA (MSP) NISU PRIHVATLJIVI PRIJAVITELJI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75643527-1E7D-FA5A-E69D-7BB8E6FA40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5" name="Picture 4" descr="RS NA">
            <a:extLst>
              <a:ext uri="{FF2B5EF4-FFF2-40B4-BE49-F238E27FC236}">
                <a16:creationId xmlns:a16="http://schemas.microsoft.com/office/drawing/2014/main" id="{DD713171-4E22-A3AD-D719-5A94DE8D33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5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DB44-3294-4771-AD1A-0D006DA2D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391" y="1200599"/>
            <a:ext cx="5640548" cy="1325563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Financijska alokacija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1FC029-167D-46B0-9B11-C5CDA7A672AE}"/>
              </a:ext>
            </a:extLst>
          </p:cNvPr>
          <p:cNvSpPr txBox="1"/>
          <p:nvPr/>
        </p:nvSpPr>
        <p:spPr>
          <a:xfrm>
            <a:off x="3601391" y="4033627"/>
            <a:ext cx="470513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000</a:t>
            </a:r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00 EUR</a:t>
            </a:r>
            <a:endParaRPr lang="hr-HR" sz="4000" b="1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hr-HR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9E7731-C788-4EBD-B8F2-16D7E1FCDBD9}"/>
              </a:ext>
            </a:extLst>
          </p:cNvPr>
          <p:cNvSpPr txBox="1"/>
          <p:nvPr/>
        </p:nvSpPr>
        <p:spPr>
          <a:xfrm>
            <a:off x="2044908" y="2619865"/>
            <a:ext cx="7818100" cy="915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Ukupna EU sredstava dostupna za projekte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 sklopu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Drugog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poziva:</a:t>
            </a:r>
          </a:p>
        </p:txBody>
      </p:sp>
      <p:pic>
        <p:nvPicPr>
          <p:cNvPr id="15" name="Picture 1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A2700F6-58E5-42AF-B5B9-39DB606F2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pic>
        <p:nvPicPr>
          <p:cNvPr id="4" name="Picture 3" descr="A close-up of a logo&#10;&#10;Description automatically generated">
            <a:extLst>
              <a:ext uri="{FF2B5EF4-FFF2-40B4-BE49-F238E27FC236}">
                <a16:creationId xmlns:a16="http://schemas.microsoft.com/office/drawing/2014/main" id="{FDD50941-4B27-BA86-E6B7-FCFAEF2B3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5" name="Picture 4" descr="RS NA">
            <a:extLst>
              <a:ext uri="{FF2B5EF4-FFF2-40B4-BE49-F238E27FC236}">
                <a16:creationId xmlns:a16="http://schemas.microsoft.com/office/drawing/2014/main" id="{9C4DC73D-04AB-C6AA-69EB-730E7F4B8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8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2C991F-4BEB-568C-114F-EF47A8A8B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97" y="1122363"/>
            <a:ext cx="10515600" cy="966496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Financijska alokacija po </a:t>
            </a:r>
            <a:b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specifičnom cilju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2E24C14-C4BD-352B-74C1-CF4CFA9584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62" y="77654"/>
            <a:ext cx="3463556" cy="1044709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D6C4286-4F74-128F-11F0-200386093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995453"/>
              </p:ext>
            </p:extLst>
          </p:nvPr>
        </p:nvGraphicFramePr>
        <p:xfrm>
          <a:off x="2677925" y="2553506"/>
          <a:ext cx="6442745" cy="2499642"/>
        </p:xfrm>
        <a:graphic>
          <a:graphicData uri="http://schemas.openxmlformats.org/drawingml/2006/table">
            <a:tbl>
              <a:tblPr bandRow="1">
                <a:tableStyleId>{FABFCF23-3B69-468F-B69F-88F6DE6A72F2}</a:tableStyleId>
              </a:tblPr>
              <a:tblGrid>
                <a:gridCol w="2610620">
                  <a:extLst>
                    <a:ext uri="{9D8B030D-6E8A-4147-A177-3AD203B41FA5}">
                      <a16:colId xmlns:a16="http://schemas.microsoft.com/office/drawing/2014/main" val="2804211631"/>
                    </a:ext>
                  </a:extLst>
                </a:gridCol>
                <a:gridCol w="3832125">
                  <a:extLst>
                    <a:ext uri="{9D8B030D-6E8A-4147-A177-3AD203B41FA5}">
                      <a16:colId xmlns:a16="http://schemas.microsoft.com/office/drawing/2014/main" val="894017848"/>
                    </a:ext>
                  </a:extLst>
                </a:gridCol>
              </a:tblGrid>
              <a:tr h="766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effectLst/>
                        </a:rPr>
                        <a:t>S</a:t>
                      </a:r>
                      <a:r>
                        <a:rPr lang="hr-HR" sz="1600" b="1" dirty="0">
                          <a:effectLst/>
                        </a:rPr>
                        <a:t>C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Ukupna EU sredstava dostupna za projekte u 2. pozivu (EUR)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452386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1.1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216054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2.2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0" kern="1200" dirty="0">
                          <a:solidFill>
                            <a:schemeClr val="dk1"/>
                          </a:solidFill>
                          <a:effectLst/>
                        </a:rPr>
                        <a:t>2.200.000,00</a:t>
                      </a:r>
                      <a:endParaRPr lang="hr-H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770371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4.5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0" kern="1200" dirty="0">
                          <a:solidFill>
                            <a:schemeClr val="dk1"/>
                          </a:solidFill>
                          <a:effectLst/>
                        </a:rPr>
                        <a:t>2.560.000,00</a:t>
                      </a:r>
                      <a:endParaRPr lang="hr-H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258822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4.6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</a:rPr>
                        <a:t>3.080.000,00</a:t>
                      </a:r>
                      <a:endParaRPr lang="hr-H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500148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11.470.000,00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499845"/>
                  </a:ext>
                </a:extLst>
              </a:tr>
            </a:tbl>
          </a:graphicData>
        </a:graphic>
      </p:graphicFrame>
      <p:pic>
        <p:nvPicPr>
          <p:cNvPr id="6" name="Picture 5" descr="A close-up of a logo&#10;&#10;Description automatically generated">
            <a:extLst>
              <a:ext uri="{FF2B5EF4-FFF2-40B4-BE49-F238E27FC236}">
                <a16:creationId xmlns:a16="http://schemas.microsoft.com/office/drawing/2014/main" id="{5348B5A4-0CDA-0F20-BB4C-66A47FF70B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7" name="Picture 6" descr="RS NA">
            <a:extLst>
              <a:ext uri="{FF2B5EF4-FFF2-40B4-BE49-F238E27FC236}">
                <a16:creationId xmlns:a16="http://schemas.microsoft.com/office/drawing/2014/main" id="{CB5385DA-26A2-5DEF-1C81-8C13E8ED19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4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95C8-3396-4626-A320-BD49B1E28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114" y="1274646"/>
            <a:ext cx="10157772" cy="1325563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Iznos bespovratnih sredstava i trajanje projekata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795D01-25F0-4FCF-A187-3360CF56C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640130"/>
              </p:ext>
            </p:extLst>
          </p:nvPr>
        </p:nvGraphicFramePr>
        <p:xfrm>
          <a:off x="1842782" y="2600209"/>
          <a:ext cx="8506435" cy="1997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762">
                  <a:extLst>
                    <a:ext uri="{9D8B030D-6E8A-4147-A177-3AD203B41FA5}">
                      <a16:colId xmlns:a16="http://schemas.microsoft.com/office/drawing/2014/main" val="1233489903"/>
                    </a:ext>
                  </a:extLst>
                </a:gridCol>
                <a:gridCol w="3387238">
                  <a:extLst>
                    <a:ext uri="{9D8B030D-6E8A-4147-A177-3AD203B41FA5}">
                      <a16:colId xmlns:a16="http://schemas.microsoft.com/office/drawing/2014/main" val="640070459"/>
                    </a:ext>
                  </a:extLst>
                </a:gridCol>
                <a:gridCol w="2558435">
                  <a:extLst>
                    <a:ext uri="{9D8B030D-6E8A-4147-A177-3AD203B41FA5}">
                      <a16:colId xmlns:a16="http://schemas.microsoft.com/office/drawing/2014/main" val="4234110113"/>
                    </a:ext>
                  </a:extLst>
                </a:gridCol>
              </a:tblGrid>
              <a:tr h="399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</a:t>
                      </a:r>
                      <a:r>
                        <a:rPr lang="hr-HR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</a:t>
                      </a: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/S</a:t>
                      </a:r>
                      <a:r>
                        <a:rPr lang="hr-HR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Min. &amp; max. (EUR)</a:t>
                      </a:r>
                      <a:endParaRPr lang="hr-HR" sz="18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Trajanje</a:t>
                      </a: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</a:t>
                      </a:r>
                      <a:r>
                        <a:rPr lang="hr-HR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mjeseci</a:t>
                      </a: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hr-HR" sz="18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6313388"/>
                  </a:ext>
                </a:extLst>
              </a:tr>
              <a:tr h="399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</a:t>
                      </a:r>
                      <a:r>
                        <a:rPr lang="hr-HR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</a:t>
                      </a: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1/S</a:t>
                      </a:r>
                      <a:r>
                        <a:rPr lang="hr-HR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1.1.</a:t>
                      </a:r>
                      <a:endParaRPr lang="hr-HR" sz="18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000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8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000</a:t>
                      </a:r>
                      <a:endParaRPr lang="hr-H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7902798"/>
                  </a:ext>
                </a:extLst>
              </a:tr>
              <a:tr h="399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</a:t>
                      </a:r>
                      <a:r>
                        <a:rPr lang="hr-HR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</a:t>
                      </a: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2/S</a:t>
                      </a:r>
                      <a:r>
                        <a:rPr lang="hr-HR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2.2.</a:t>
                      </a:r>
                      <a:endParaRPr lang="hr-HR" sz="18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400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000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1,1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mil.</a:t>
                      </a:r>
                      <a:endParaRPr lang="hr-H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9677525"/>
                  </a:ext>
                </a:extLst>
              </a:tr>
              <a:tr h="399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</a:t>
                      </a:r>
                      <a:r>
                        <a:rPr lang="hr-HR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</a:t>
                      </a: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3/S</a:t>
                      </a:r>
                      <a:r>
                        <a:rPr lang="hr-HR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4.5.</a:t>
                      </a:r>
                      <a:endParaRPr lang="hr-HR" sz="18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400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000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8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000</a:t>
                      </a:r>
                      <a:endParaRPr lang="hr-H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7336181"/>
                  </a:ext>
                </a:extLst>
              </a:tr>
              <a:tr h="399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</a:t>
                      </a:r>
                      <a:r>
                        <a:rPr lang="hr-HR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</a:t>
                      </a: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4/S</a:t>
                      </a:r>
                      <a:r>
                        <a:rPr lang="hr-HR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  <a:r>
                        <a:rPr lang="en-GB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4.6.</a:t>
                      </a:r>
                      <a:endParaRPr lang="hr-HR" sz="18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400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000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8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000</a:t>
                      </a:r>
                      <a:endParaRPr lang="hr-H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</a:t>
                      </a:r>
                      <a:r>
                        <a:rPr lang="en-GB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hr-H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1101383"/>
                  </a:ext>
                </a:extLst>
              </a:tr>
            </a:tbl>
          </a:graphicData>
        </a:graphic>
      </p:graphicFrame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7E3C886-78F4-41DF-9F7B-CE16F5252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" y="144400"/>
            <a:ext cx="3824097" cy="1153458"/>
          </a:xfrm>
          <a:prstGeom prst="rect">
            <a:avLst/>
          </a:prstGeom>
        </p:spPr>
      </p:pic>
      <p:pic>
        <p:nvPicPr>
          <p:cNvPr id="6" name="Picture 5" descr="A close-up of a logo&#10;&#10;Description automatically generated">
            <a:extLst>
              <a:ext uri="{FF2B5EF4-FFF2-40B4-BE49-F238E27FC236}">
                <a16:creationId xmlns:a16="http://schemas.microsoft.com/office/drawing/2014/main" id="{674309E6-0F48-4985-F2C8-B89323FB97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8" y="6076237"/>
            <a:ext cx="2273531" cy="676269"/>
          </a:xfrm>
          <a:prstGeom prst="rect">
            <a:avLst/>
          </a:prstGeom>
        </p:spPr>
      </p:pic>
      <p:pic>
        <p:nvPicPr>
          <p:cNvPr id="5" name="Picture 4" descr="RS NA">
            <a:extLst>
              <a:ext uri="{FF2B5EF4-FFF2-40B4-BE49-F238E27FC236}">
                <a16:creationId xmlns:a16="http://schemas.microsoft.com/office/drawing/2014/main" id="{EB80920B-386F-A9A1-9FD9-FBD9EEDA9F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61" y="6025065"/>
            <a:ext cx="2273531" cy="7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3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919</Words>
  <Application>Microsoft Office PowerPoint</Application>
  <PresentationFormat>Widescreen</PresentationFormat>
  <Paragraphs>150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Source Sans Pro</vt:lpstr>
      <vt:lpstr>Wingdings</vt:lpstr>
      <vt:lpstr>Office Theme</vt:lpstr>
      <vt:lpstr>  Predstavljanje glavnih značajki drugog poziva   Interreg VI-A IPA programa Hrvatska - Srbija 2021.-2027.    Osijek, 23.10.2024.</vt:lpstr>
      <vt:lpstr>Programsko područje</vt:lpstr>
      <vt:lpstr>Prioritetne osi i vrste projekata</vt:lpstr>
      <vt:lpstr>Prekogranični značaj</vt:lpstr>
      <vt:lpstr>Prihvatljivost prijavitelja</vt:lpstr>
      <vt:lpstr>Primjer prihvatljivih korisnika</vt:lpstr>
      <vt:lpstr>Financijska alokacija</vt:lpstr>
      <vt:lpstr>Financijska alokacija po  specifičnom cilju</vt:lpstr>
      <vt:lpstr>Iznos bespovratnih sredstava i trajanje projekata </vt:lpstr>
      <vt:lpstr>PowerPoint Presentation</vt:lpstr>
      <vt:lpstr>Partnerstvo</vt:lpstr>
      <vt:lpstr>Prihvatljivost troškova i opcije budžetiranja</vt:lpstr>
      <vt:lpstr>Prijava projekta</vt:lpstr>
      <vt:lpstr>Sadržaj prijavnog paketa </vt:lpstr>
      <vt:lpstr>Ocjenjivanje projektnih prijedloga</vt:lpstr>
      <vt:lpstr>Vremenski okvir</vt:lpstr>
      <vt:lpstr>Hvala na pažnji i puno uspjeha s prijavom projekata!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Maja Petekić</dc:creator>
  <cp:lastModifiedBy>Managing Authority</cp:lastModifiedBy>
  <cp:revision>88</cp:revision>
  <dcterms:created xsi:type="dcterms:W3CDTF">2022-05-31T13:24:00Z</dcterms:created>
  <dcterms:modified xsi:type="dcterms:W3CDTF">2024-10-24T14:19:27Z</dcterms:modified>
</cp:coreProperties>
</file>